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35E_2BF4414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686" r:id="rId5"/>
    <p:sldMasterId id="2147483707" r:id="rId6"/>
    <p:sldMasterId id="2147483701" r:id="rId7"/>
    <p:sldMasterId id="2147483709" r:id="rId8"/>
  </p:sldMasterIdLst>
  <p:notesMasterIdLst>
    <p:notesMasterId r:id="rId43"/>
  </p:notesMasterIdLst>
  <p:handoutMasterIdLst>
    <p:handoutMasterId r:id="rId44"/>
  </p:handoutMasterIdLst>
  <p:sldIdLst>
    <p:sldId id="390" r:id="rId9"/>
    <p:sldId id="437" r:id="rId10"/>
    <p:sldId id="875" r:id="rId11"/>
    <p:sldId id="834" r:id="rId12"/>
    <p:sldId id="495" r:id="rId13"/>
    <p:sldId id="862" r:id="rId14"/>
    <p:sldId id="836" r:id="rId15"/>
    <p:sldId id="436" r:id="rId16"/>
    <p:sldId id="454" r:id="rId17"/>
    <p:sldId id="430" r:id="rId18"/>
    <p:sldId id="424" r:id="rId19"/>
    <p:sldId id="423" r:id="rId20"/>
    <p:sldId id="418" r:id="rId21"/>
    <p:sldId id="419" r:id="rId22"/>
    <p:sldId id="420" r:id="rId23"/>
    <p:sldId id="428" r:id="rId24"/>
    <p:sldId id="455" r:id="rId25"/>
    <p:sldId id="434" r:id="rId26"/>
    <p:sldId id="459" r:id="rId27"/>
    <p:sldId id="456" r:id="rId28"/>
    <p:sldId id="457" r:id="rId29"/>
    <p:sldId id="458" r:id="rId30"/>
    <p:sldId id="441" r:id="rId31"/>
    <p:sldId id="445" r:id="rId32"/>
    <p:sldId id="439" r:id="rId33"/>
    <p:sldId id="449" r:id="rId34"/>
    <p:sldId id="450" r:id="rId35"/>
    <p:sldId id="451" r:id="rId36"/>
    <p:sldId id="452" r:id="rId37"/>
    <p:sldId id="427" r:id="rId38"/>
    <p:sldId id="447" r:id="rId39"/>
    <p:sldId id="453" r:id="rId40"/>
    <p:sldId id="425" r:id="rId41"/>
    <p:sldId id="288" r:id="rId42"/>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5AB339-02D9-41DB-1172-CF4BA9139214}" name="ICF" initials="ICF" userId="ICF" providerId="None"/>
  <p188:author id="{3B21BD97-55E7-9E05-211B-82E71CBF32CC}" name="Poll, Bianca" initials="PB" userId="S::58881@icf.com::855455de-d196-4c74-be31-8b18a13a0d2a" providerId="AD"/>
  <p188:author id="{86C0359A-7145-4CF0-F635-BDB63C968843}" name="Kothari, Monica" initials="KM" userId="S::56046@icf.com::c5590db0-a95b-4715-bc7b-5c236c1e5a22" providerId="AD"/>
  <p188:author id="{3F4EB5AD-AF44-A5E5-1850-6751D643F538}" name="Zalisk, Kirsten" initials="ZK" userId="S::26167@icf.com::504b20ee-7989-4069-b746-21b069973a53" providerId="AD"/>
  <p188:author id="{A908DBDB-A058-8D60-65CD-AB01A68419DF}" name="Gebreselassie, Tesfayi" initials="GT" userId="S::21300@icf.com::d998fc36-e2a4-4a48-bcd4-108716fc02f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BA6324"/>
    <a:srgbClr val="788D36"/>
    <a:srgbClr val="D37D28"/>
    <a:srgbClr val="237C9A"/>
    <a:srgbClr val="94A545"/>
    <a:srgbClr val="4799B5"/>
    <a:srgbClr val="000000"/>
    <a:srgbClr val="3C7E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25962-EAB7-4DE8-A02E-01D789F489DC}" v="7" dt="2024-03-17T13:10:50.91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79" autoAdjust="0"/>
  </p:normalViewPr>
  <p:slideViewPr>
    <p:cSldViewPr snapToGrid="0">
      <p:cViewPr varScale="1">
        <p:scale>
          <a:sx n="55" d="100"/>
          <a:sy n="55" d="100"/>
        </p:scale>
        <p:origin x="1072"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arr" userId="94fbb0fa17015adc" providerId="LiveId" clId="{BD725962-EAB7-4DE8-A02E-01D789F489DC}"/>
    <pc:docChg chg="addSld delSld modSld sldOrd">
      <pc:chgData name="James Parr" userId="94fbb0fa17015adc" providerId="LiveId" clId="{BD725962-EAB7-4DE8-A02E-01D789F489DC}" dt="2024-03-17T13:10:53.324" v="10" actId="2696"/>
      <pc:docMkLst>
        <pc:docMk/>
      </pc:docMkLst>
      <pc:sldChg chg="new del">
        <pc:chgData name="James Parr" userId="94fbb0fa17015adc" providerId="LiveId" clId="{BD725962-EAB7-4DE8-A02E-01D789F489DC}" dt="2024-03-17T13:10:53.324" v="10" actId="2696"/>
        <pc:sldMkLst>
          <pc:docMk/>
          <pc:sldMk cId="4200341993" sldId="460"/>
        </pc:sldMkLst>
      </pc:sldChg>
      <pc:sldChg chg="add">
        <pc:chgData name="James Parr" userId="94fbb0fa17015adc" providerId="LiveId" clId="{BD725962-EAB7-4DE8-A02E-01D789F489DC}" dt="2024-03-17T13:10:50.915" v="9"/>
        <pc:sldMkLst>
          <pc:docMk/>
          <pc:sldMk cId="1294121553" sldId="495"/>
        </pc:sldMkLst>
      </pc:sldChg>
      <pc:sldChg chg="add ord">
        <pc:chgData name="James Parr" userId="94fbb0fa17015adc" providerId="LiveId" clId="{BD725962-EAB7-4DE8-A02E-01D789F489DC}" dt="2024-03-17T13:10:01.821" v="6"/>
        <pc:sldMkLst>
          <pc:docMk/>
          <pc:sldMk cId="1068995028" sldId="834"/>
        </pc:sldMkLst>
      </pc:sldChg>
      <pc:sldChg chg="add">
        <pc:chgData name="James Parr" userId="94fbb0fa17015adc" providerId="LiveId" clId="{BD725962-EAB7-4DE8-A02E-01D789F489DC}" dt="2024-03-17T13:10:24.458" v="7"/>
        <pc:sldMkLst>
          <pc:docMk/>
          <pc:sldMk cId="4272266913" sldId="836"/>
        </pc:sldMkLst>
      </pc:sldChg>
      <pc:sldChg chg="add">
        <pc:chgData name="James Parr" userId="94fbb0fa17015adc" providerId="LiveId" clId="{BD725962-EAB7-4DE8-A02E-01D789F489DC}" dt="2024-03-17T13:10:40.360" v="8"/>
        <pc:sldMkLst>
          <pc:docMk/>
          <pc:sldMk cId="737427783" sldId="862"/>
        </pc:sldMkLst>
      </pc:sldChg>
      <pc:sldChg chg="add ord">
        <pc:chgData name="James Parr" userId="94fbb0fa17015adc" providerId="LiveId" clId="{BD725962-EAB7-4DE8-A02E-01D789F489DC}" dt="2024-03-17T13:09:46.264" v="3"/>
        <pc:sldMkLst>
          <pc:docMk/>
          <pc:sldMk cId="115246223" sldId="875"/>
        </pc:sldMkLst>
      </pc:sldChg>
    </pc:docChg>
  </pc:docChgLst>
</pc:chgInfo>
</file>

<file path=ppt/comments/modernComment_35E_2BF44147.xml><?xml version="1.0" encoding="utf-8"?>
<p188:cmLst xmlns:a="http://schemas.openxmlformats.org/drawingml/2006/main" xmlns:r="http://schemas.openxmlformats.org/officeDocument/2006/relationships" xmlns:p188="http://schemas.microsoft.com/office/powerpoint/2018/8/main">
  <p188:cm id="{44154B3D-F254-4433-8B3D-8A39BAC109A8}" authorId="{EE5AB339-02D9-41DB-1172-CF4BA9139214}" created="2023-10-03T18:10:58.629">
    <ac:deMkLst xmlns:ac="http://schemas.microsoft.com/office/drawing/2013/main/command">
      <pc:docMk xmlns:pc="http://schemas.microsoft.com/office/powerpoint/2013/main/command"/>
      <pc:sldMk xmlns:pc="http://schemas.microsoft.com/office/powerpoint/2013/main/command" cId="737427783" sldId="862"/>
      <ac:picMk id="4" creationId="{97A06C6D-D2C7-5DB2-C847-274BBA425008}"/>
    </ac:deMkLst>
    <p188:replyLst>
      <p188:reply id="{303C9EF6-34E0-45F2-88F2-08D3ADF83687}" authorId="{EE5AB339-02D9-41DB-1172-CF4BA9139214}" created="2023-10-03T18:11:13.613">
        <p188:txBody>
          <a:bodyPr/>
          <a:lstStyle/>
          <a:p>
            <a:r>
              <a:rPr lang="en-US"/>
              <a:t>All same color and remove legend.</a:t>
            </a:r>
          </a:p>
        </p188:txBody>
      </p188:reply>
    </p188:replyLst>
    <p188:txBody>
      <a:bodyPr/>
      <a:lstStyle/>
      <a:p>
        <a:r>
          <a:rPr lang="en-US"/>
          <a:t>Check with Blueraster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67F5253C-9A75-AF46-ACEE-EAEE5B05D801}" type="datetimeFigureOut">
              <a:rPr lang="en-US" smtClean="0"/>
              <a:pPr/>
              <a:t>3/17/2024</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1A940B9-CD79-EF4A-961D-7F81D59A9659}" type="slidenum">
              <a:rPr lang="en-US" smtClean="0"/>
              <a:pPr/>
              <a:t>‹#›</a:t>
            </a:fld>
            <a:endParaRPr lang="en-US"/>
          </a:p>
        </p:txBody>
      </p:sp>
    </p:spTree>
    <p:extLst>
      <p:ext uri="{BB962C8B-B14F-4D97-AF65-F5344CB8AC3E}">
        <p14:creationId xmlns:p14="http://schemas.microsoft.com/office/powerpoint/2010/main" val="7116193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6B0B5A0C-4C94-FA4D-AE3B-06DAC0064AF4}" type="datetimeFigureOut">
              <a:rPr lang="en-US" smtClean="0"/>
              <a:pPr/>
              <a:t>3/17/2024</a:t>
            </a:fld>
            <a:endParaRPr lang="en-US"/>
          </a:p>
        </p:txBody>
      </p:sp>
      <p:sp>
        <p:nvSpPr>
          <p:cNvPr id="4" name="Slide Image Placeholder 3"/>
          <p:cNvSpPr>
            <a:spLocks noGrp="1" noRot="1" noChangeAspect="1"/>
          </p:cNvSpPr>
          <p:nvPr>
            <p:ph type="sldImg" idx="2"/>
          </p:nvPr>
        </p:nvSpPr>
        <p:spPr>
          <a:xfrm>
            <a:off x="396875" y="692150"/>
            <a:ext cx="61563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D154D62-D7A5-D248-8B93-7A8623E1000B}" type="slidenum">
              <a:rPr lang="en-US" smtClean="0"/>
              <a:pPr/>
              <a:t>‹#›</a:t>
            </a:fld>
            <a:endParaRPr lang="en-US"/>
          </a:p>
        </p:txBody>
      </p:sp>
    </p:spTree>
    <p:extLst>
      <p:ext uri="{BB962C8B-B14F-4D97-AF65-F5344CB8AC3E}">
        <p14:creationId xmlns:p14="http://schemas.microsoft.com/office/powerpoint/2010/main" val="14233173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geocompx.org/references#ref-miller_tobler_200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bm.com/topics/random-fores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machinelearningmastery.com/random-forest-for-time-series-forecast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 </a:t>
            </a:r>
            <a:r>
              <a:rPr lang="en-US" sz="1200" b="1">
                <a:solidFill>
                  <a:schemeClr val="accent1"/>
                </a:solidFill>
              </a:rPr>
              <a:t>Surveys for Monitoring in Resilience and Food Security (SMRFS) </a:t>
            </a:r>
            <a:r>
              <a:rPr lang="en-US" sz="1200"/>
              <a:t>project supports the collection and use of high-quality </a:t>
            </a:r>
            <a:r>
              <a:rPr lang="en-US" sz="1200" u="sng"/>
              <a:t>population-based survey (PBS) </a:t>
            </a:r>
            <a:r>
              <a:rPr lang="en-US" sz="1200"/>
              <a:t>data in USAID Bureau of Resilience and Food Security’s priority countries.</a:t>
            </a:r>
          </a:p>
          <a:p>
            <a:endParaRPr lang="en-US" sz="1200"/>
          </a:p>
          <a:p>
            <a:r>
              <a:rPr lang="en-US" sz="1200"/>
              <a:t>We have two objectives under which we operate – next slide. </a:t>
            </a:r>
          </a:p>
          <a:p>
            <a:endParaRPr lang="en-US" sz="1200" b="1"/>
          </a:p>
          <a:p>
            <a:r>
              <a:rPr lang="en-US" sz="1200" b="1"/>
              <a:t>I sometime I like calling it a mini-DHS. (Our methods are similar to DHS, but the content of the survey and geographic coverage is slightly different). </a:t>
            </a:r>
          </a:p>
          <a:p>
            <a:endParaRPr lang="en-US" sz="1200"/>
          </a:p>
        </p:txBody>
      </p:sp>
      <p:sp>
        <p:nvSpPr>
          <p:cNvPr id="4" name="Slide Number Placeholder 3"/>
          <p:cNvSpPr>
            <a:spLocks noGrp="1"/>
          </p:cNvSpPr>
          <p:nvPr>
            <p:ph type="sldNum" sz="quarter" idx="5"/>
          </p:nvPr>
        </p:nvSpPr>
        <p:spPr/>
        <p:txBody>
          <a:bodyPr/>
          <a:lstStyle/>
          <a:p>
            <a:fld id="{DD154D62-D7A5-D248-8B93-7A8623E1000B}" type="slidenum">
              <a:rPr lang="en-US" smtClean="0"/>
              <a:pPr/>
              <a:t>3</a:t>
            </a:fld>
            <a:endParaRPr lang="en-US"/>
          </a:p>
        </p:txBody>
      </p:sp>
    </p:spTree>
    <p:extLst>
      <p:ext uri="{BB962C8B-B14F-4D97-AF65-F5344CB8AC3E}">
        <p14:creationId xmlns:p14="http://schemas.microsoft.com/office/powerpoint/2010/main" val="30008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For each country, we run a model only with the geospatial coordinates, one with the dwelling characteristics only, and a full model that combines the geospatial information and dwelling characteristics.</a:t>
            </a:r>
          </a:p>
          <a:p>
            <a:endParaRPr lang="en-US" dirty="0"/>
          </a:p>
          <a:p>
            <a:r>
              <a:rPr lang="en-US" dirty="0"/>
              <a:t>Dwelling characteristics:</a:t>
            </a:r>
          </a:p>
          <a:p>
            <a:r>
              <a:rPr lang="en-US" dirty="0"/>
              <a:t>Improved roof – iron sheets/metal (most common), wood, asbestos, tiles, concrete, roofing shingles.</a:t>
            </a:r>
          </a:p>
          <a:p>
            <a:r>
              <a:rPr lang="en-US" dirty="0"/>
              <a:t>Improved floor – parquet or polished wood, concrete, ceramic tile, cement screed, carpet, stones, bricks</a:t>
            </a:r>
          </a:p>
          <a:p>
            <a:r>
              <a:rPr lang="en-US" dirty="0"/>
              <a:t>Flush latrine</a:t>
            </a:r>
          </a:p>
          <a:p>
            <a:r>
              <a:rPr lang="en-US" dirty="0"/>
              <a:t>Pit latrine</a:t>
            </a:r>
          </a:p>
          <a:p>
            <a:r>
              <a:rPr lang="en-US" dirty="0"/>
              <a:t>Other latrine – composting toilet, bucket toilet, hanging toilet, no facility (ODF), other.</a:t>
            </a:r>
          </a:p>
          <a:p>
            <a:r>
              <a:rPr lang="en-US" dirty="0"/>
              <a:t>Access to electricity – yes/no</a:t>
            </a:r>
          </a:p>
          <a:p>
            <a:r>
              <a:rPr lang="en-US" dirty="0"/>
              <a:t>Piped water </a:t>
            </a:r>
          </a:p>
          <a:p>
            <a:r>
              <a:rPr lang="en-US" dirty="0"/>
              <a:t>Water well – protected, unprotected.</a:t>
            </a:r>
          </a:p>
          <a:p>
            <a:r>
              <a:rPr lang="en-US" dirty="0"/>
              <a:t>Surface water (river/dam/lake/pond/stream/canal/irrigation channel/rainwater).</a:t>
            </a:r>
          </a:p>
          <a:p>
            <a:r>
              <a:rPr lang="en-US" dirty="0"/>
              <a:t>Water from a tank – tanker truck, cart with small tank</a:t>
            </a:r>
          </a:p>
          <a:p>
            <a:r>
              <a:rPr lang="en-US" dirty="0"/>
              <a:t>Water (bottled)</a:t>
            </a:r>
          </a:p>
          <a:p>
            <a:endParaRPr lang="en-US" dirty="0"/>
          </a:p>
          <a:p>
            <a:endParaRPr lang="en-US" dirty="0"/>
          </a:p>
          <a:p>
            <a:endParaRPr lang="en-US" dirty="0"/>
          </a:p>
          <a:p>
            <a:r>
              <a:rPr lang="en-US" dirty="0"/>
              <a:t>For the geospatial coordinates, we put longitude and latitude in a spline for GAM and keep them separate for the RF and </a:t>
            </a:r>
            <a:r>
              <a:rPr lang="en-US" dirty="0" err="1"/>
              <a:t>kNN</a:t>
            </a:r>
            <a:r>
              <a:rPr lang="en-US" dirty="0"/>
              <a:t> models. RF models are particularly good at exploring interactions between variables and can identify the relationship between longitude and latitude as a combined set of variables automatically.</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25</a:t>
            </a:fld>
            <a:endParaRPr lang="en-US"/>
          </a:p>
        </p:txBody>
      </p:sp>
    </p:spTree>
    <p:extLst>
      <p:ext uri="{BB962C8B-B14F-4D97-AF65-F5344CB8AC3E}">
        <p14:creationId xmlns:p14="http://schemas.microsoft.com/office/powerpoint/2010/main" val="4176182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results, we see that Nepal has some of the best metrics on the kriging models (using geospatial coordinates only). One of the possible reasons for this is because the Nepal ZOI is more straightforward than the Uganda or Mali ZOIs: all of the Baseline locations are similar to those of the Midline.</a:t>
            </a:r>
            <a:br>
              <a:rPr lang="en-US" dirty="0"/>
            </a:br>
            <a:endParaRPr lang="en-US" dirty="0"/>
          </a:p>
          <a:p>
            <a:r>
              <a:rPr lang="en-US" dirty="0"/>
              <a:t>The dwelling characteristics on their own have relatively greater predictive power than the geospatial coordinates on their own. The improvement in model accuracy for each set of variables is modest for each, with the full variable random forest model having the lowest RMSE and MAE. Despite this, the RF and GAM models are very close in terms of accuracy.</a:t>
            </a:r>
          </a:p>
          <a:p>
            <a:endParaRPr lang="en-US" dirty="0"/>
          </a:p>
          <a:p>
            <a:r>
              <a:rPr lang="en-US" dirty="0"/>
              <a:t>K = number of neighbors used for average score.</a:t>
            </a:r>
          </a:p>
          <a:p>
            <a:r>
              <a:rPr lang="en-US" dirty="0" err="1"/>
              <a:t>Mtry</a:t>
            </a:r>
            <a:r>
              <a:rPr lang="en-US" dirty="0"/>
              <a:t> = </a:t>
            </a:r>
            <a:r>
              <a:rPr lang="en-US" b="0" i="0" dirty="0">
                <a:solidFill>
                  <a:srgbClr val="333333"/>
                </a:solidFill>
                <a:effectLst/>
                <a:latin typeface="Helvetica Neue"/>
              </a:rPr>
              <a:t>number of variables randomly collected to be sampled at each split time.</a:t>
            </a:r>
            <a:br>
              <a:rPr lang="en-US" dirty="0"/>
            </a:br>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26</a:t>
            </a:fld>
            <a:endParaRPr lang="en-US"/>
          </a:p>
        </p:txBody>
      </p:sp>
    </p:spTree>
    <p:extLst>
      <p:ext uri="{BB962C8B-B14F-4D97-AF65-F5344CB8AC3E}">
        <p14:creationId xmlns:p14="http://schemas.microsoft.com/office/powerpoint/2010/main" val="137119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surprising that the kriging models in Uganda do as well as they do in Nepal, given that the ZOI is not contiguous and broken between the Southwestern corner of Uganda and the North and East regions. However, when we look at the gain from incorporating geospatial information and dwelling characteristics in the full model, we see very little improvement. In the </a:t>
            </a:r>
            <a:r>
              <a:rPr lang="en-US" dirty="0" err="1"/>
              <a:t>kNN</a:t>
            </a:r>
            <a:r>
              <a:rPr lang="en-US" dirty="0"/>
              <a:t> full model, we even see a worsening of the results based on RMSE. Given the disconnected nature of the spatial features in Uganda, the </a:t>
            </a:r>
            <a:r>
              <a:rPr lang="en-US" dirty="0" err="1"/>
              <a:t>kNN</a:t>
            </a:r>
            <a:r>
              <a:rPr lang="en-US" dirty="0"/>
              <a:t> may not be confused by geospatial information being added into the model.</a:t>
            </a:r>
          </a:p>
        </p:txBody>
      </p:sp>
      <p:sp>
        <p:nvSpPr>
          <p:cNvPr id="4" name="Slide Number Placeholder 3"/>
          <p:cNvSpPr>
            <a:spLocks noGrp="1"/>
          </p:cNvSpPr>
          <p:nvPr>
            <p:ph type="sldNum" sz="quarter" idx="5"/>
          </p:nvPr>
        </p:nvSpPr>
        <p:spPr/>
        <p:txBody>
          <a:bodyPr/>
          <a:lstStyle/>
          <a:p>
            <a:fld id="{DD154D62-D7A5-D248-8B93-7A8623E1000B}" type="slidenum">
              <a:rPr lang="en-US" smtClean="0"/>
              <a:pPr/>
              <a:t>27</a:t>
            </a:fld>
            <a:endParaRPr lang="en-US"/>
          </a:p>
        </p:txBody>
      </p:sp>
    </p:spTree>
    <p:extLst>
      <p:ext uri="{BB962C8B-B14F-4D97-AF65-F5344CB8AC3E}">
        <p14:creationId xmlns:p14="http://schemas.microsoft.com/office/powerpoint/2010/main" val="167483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model selection for Mali, we can start by seeing that the kriging models have relatively poor predictive power on their own. This is in part due to the fact that the Mali baseline overall has fewer observations (1120 vs. 2100 for Nepal and 2494 for Uganda).</a:t>
            </a:r>
            <a:br>
              <a:rPr lang="en-US" dirty="0"/>
            </a:br>
            <a:br>
              <a:rPr lang="en-US" dirty="0"/>
            </a:br>
            <a:r>
              <a:rPr lang="en-US" dirty="0"/>
              <a:t>Additionally interesting is that the full model has the most improved model performance relative to the kriging and dwelling only models for each of the algorithms. </a:t>
            </a:r>
          </a:p>
        </p:txBody>
      </p:sp>
      <p:sp>
        <p:nvSpPr>
          <p:cNvPr id="4" name="Slide Number Placeholder 3"/>
          <p:cNvSpPr>
            <a:spLocks noGrp="1"/>
          </p:cNvSpPr>
          <p:nvPr>
            <p:ph type="sldNum" sz="quarter" idx="5"/>
          </p:nvPr>
        </p:nvSpPr>
        <p:spPr/>
        <p:txBody>
          <a:bodyPr/>
          <a:lstStyle/>
          <a:p>
            <a:fld id="{DD154D62-D7A5-D248-8B93-7A8623E1000B}" type="slidenum">
              <a:rPr lang="en-US" smtClean="0"/>
              <a:pPr/>
              <a:t>28</a:t>
            </a:fld>
            <a:endParaRPr lang="en-US"/>
          </a:p>
        </p:txBody>
      </p:sp>
    </p:spTree>
    <p:extLst>
      <p:ext uri="{BB962C8B-B14F-4D97-AF65-F5344CB8AC3E}">
        <p14:creationId xmlns:p14="http://schemas.microsoft.com/office/powerpoint/2010/main" val="25231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0" dirty="0">
                <a:latin typeface="Arial" panose="020B0604020202020204" pitchFamily="34" charset="0"/>
                <a:cs typeface="Arial" panose="020B0604020202020204" pitchFamily="34" charset="0"/>
              </a:rPr>
              <a:t>Since we selected random forest models for each country, we can assess variable importance for each of the three models. </a:t>
            </a:r>
            <a:r>
              <a:rPr lang="en-US" b="0" i="0" dirty="0">
                <a:solidFill>
                  <a:srgbClr val="3B4045"/>
                </a:solidFill>
                <a:effectLst/>
                <a:latin typeface="Arial" panose="020B0604020202020204" pitchFamily="34" charset="0"/>
                <a:cs typeface="Arial" panose="020B0604020202020204" pitchFamily="34" charset="0"/>
              </a:rPr>
              <a:t>For regression, the relationship between each predictor and the outcome is evaluated. In this case, a linear model is fit and the absolute value of the t-value for the slope of the predictor is used. Otherwise, a loess smoother is fit between the outcome and the predictor. The R2 statistic is calculated for this model against the intercept only null model. This number is returned as a relative measure of variable importance.</a:t>
            </a:r>
          </a:p>
          <a:p>
            <a:endParaRPr lang="en-US" b="0" i="0" dirty="0">
              <a:solidFill>
                <a:srgbClr val="3B4045"/>
              </a:solidFill>
              <a:effectLst/>
              <a:latin typeface="Arial" panose="020B0604020202020204" pitchFamily="34" charset="0"/>
              <a:cs typeface="Arial" panose="020B0604020202020204" pitchFamily="34" charset="0"/>
            </a:endParaRPr>
          </a:p>
          <a:p>
            <a:r>
              <a:rPr lang="en-US" b="0" i="0" dirty="0">
                <a:solidFill>
                  <a:srgbClr val="3B4045"/>
                </a:solidFill>
                <a:effectLst/>
                <a:latin typeface="Arial" panose="020B0604020202020204" pitchFamily="34" charset="0"/>
                <a:cs typeface="Arial" panose="020B0604020202020204" pitchFamily="34" charset="0"/>
              </a:rPr>
              <a:t>We can see that in Uganda, geospatial coordinates play a relatively less important role in predicting rental values than in Mali. This is also demonstrated in the breakdown of the different model types, where the combination of geospatial information and dwelling characteristics led to a significant improvement in predictive performance in Mali whereas there was very little impact in Uganda.</a:t>
            </a:r>
          </a:p>
          <a:p>
            <a:endParaRPr lang="en-US" b="0" i="0" dirty="0">
              <a:solidFill>
                <a:srgbClr val="3B4045"/>
              </a:solidFill>
              <a:effectLst/>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In general, the random forest model for Uganda places very high importance on two variables – improved floor and access to electricity - and less for all others. In all models, we can observe that access to electricity is an important determinant in rental values for all countries.</a:t>
            </a:r>
          </a:p>
          <a:p>
            <a:endParaRPr lang="en-US" b="0" dirty="0">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Finally, Nepal has the highest importance for the geospatial information. An important reason for this is that there is less variance between households on the dwelling characteristics used in our models in Nepal compared to Uganda or Mali, thereby leaving this set of covariates with less predictive power. For comparison in our baseline data, 91% of households (unweighted) in Nepal have an improved floor, compared to 29% in Uganda and 58.5% in Mali (unweighted). Households in the Nepal ZOI are at a different level of development, and different variables on dwelling characteristics may need to be considered because of it.</a:t>
            </a:r>
          </a:p>
        </p:txBody>
      </p:sp>
      <p:sp>
        <p:nvSpPr>
          <p:cNvPr id="4" name="Slide Number Placeholder 3"/>
          <p:cNvSpPr>
            <a:spLocks noGrp="1"/>
          </p:cNvSpPr>
          <p:nvPr>
            <p:ph type="sldNum" sz="quarter" idx="5"/>
          </p:nvPr>
        </p:nvSpPr>
        <p:spPr/>
        <p:txBody>
          <a:bodyPr/>
          <a:lstStyle/>
          <a:p>
            <a:fld id="{DD154D62-D7A5-D248-8B93-7A8623E1000B}" type="slidenum">
              <a:rPr lang="en-US" smtClean="0"/>
              <a:pPr/>
              <a:t>29</a:t>
            </a:fld>
            <a:endParaRPr lang="en-US"/>
          </a:p>
        </p:txBody>
      </p:sp>
    </p:spTree>
    <p:extLst>
      <p:ext uri="{BB962C8B-B14F-4D97-AF65-F5344CB8AC3E}">
        <p14:creationId xmlns:p14="http://schemas.microsoft.com/office/powerpoint/2010/main" val="146626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Visualizing the map of predicted rental values in the case of Nepal shows how geographic location in this particular case is a powerful predictor. In areas of the map of the baseline where rental values are higher (in orange), we see higher values (orange) for the predicted values of households in similar locations for the Midline.</a:t>
            </a:r>
          </a:p>
        </p:txBody>
      </p:sp>
      <p:sp>
        <p:nvSpPr>
          <p:cNvPr id="4" name="Slide Number Placeholder 3"/>
          <p:cNvSpPr>
            <a:spLocks noGrp="1"/>
          </p:cNvSpPr>
          <p:nvPr>
            <p:ph type="sldNum" sz="quarter" idx="5"/>
          </p:nvPr>
        </p:nvSpPr>
        <p:spPr/>
        <p:txBody>
          <a:bodyPr/>
          <a:lstStyle/>
          <a:p>
            <a:fld id="{DD154D62-D7A5-D248-8B93-7A8623E1000B}" type="slidenum">
              <a:rPr lang="en-US" smtClean="0"/>
              <a:pPr/>
              <a:t>30</a:t>
            </a:fld>
            <a:endParaRPr lang="en-US"/>
          </a:p>
        </p:txBody>
      </p:sp>
    </p:spTree>
    <p:extLst>
      <p:ext uri="{BB962C8B-B14F-4D97-AF65-F5344CB8AC3E}">
        <p14:creationId xmlns:p14="http://schemas.microsoft.com/office/powerpoint/2010/main" val="71823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geospatial information and dwelling characteristics make for the most robust models in all three cases. </a:t>
            </a:r>
          </a:p>
          <a:p>
            <a:endParaRPr lang="en-US" dirty="0"/>
          </a:p>
          <a:p>
            <a:r>
              <a:rPr lang="en-US" dirty="0"/>
              <a:t>Use of geospatial coordinates to predict rental values worked best in Nepal and Mali. Although the geospatial coordinates in Uganda had limited predictive power, the use of dwelling characteristics combined with geospatial information gave robust modeling outputs. </a:t>
            </a:r>
          </a:p>
          <a:p>
            <a:endParaRPr lang="en-US" dirty="0"/>
          </a:p>
          <a:p>
            <a:r>
              <a:rPr lang="en-US" dirty="0"/>
              <a:t>This speaks to the geographic features of the ZOI. The more contiguous the ZOI is, the better spatial modeling works for predicting rental values.</a:t>
            </a:r>
          </a:p>
          <a:p>
            <a:endParaRPr lang="en-US" dirty="0"/>
          </a:p>
          <a:p>
            <a:endParaRPr lang="en-US" dirty="0"/>
          </a:p>
          <a:p>
            <a:endParaRPr lang="en-US" dirty="0"/>
          </a:p>
          <a:p>
            <a:r>
              <a:rPr lang="en-US" dirty="0"/>
              <a:t>Random forests are particularly well suited for identifying and exploring interactions between variables and using them to predict outcomes – they are also well suited for using geospatial information combined with other information such as variables related to dwelling characteristics. GAM and </a:t>
            </a:r>
            <a:r>
              <a:rPr lang="en-US" dirty="0" err="1"/>
              <a:t>kNN</a:t>
            </a:r>
            <a:r>
              <a:rPr lang="en-US" dirty="0"/>
              <a:t> models do not have this advantage.</a:t>
            </a:r>
          </a:p>
        </p:txBody>
      </p:sp>
      <p:sp>
        <p:nvSpPr>
          <p:cNvPr id="4" name="Slide Number Placeholder 3"/>
          <p:cNvSpPr>
            <a:spLocks noGrp="1"/>
          </p:cNvSpPr>
          <p:nvPr>
            <p:ph type="sldNum" sz="quarter" idx="5"/>
          </p:nvPr>
        </p:nvSpPr>
        <p:spPr/>
        <p:txBody>
          <a:bodyPr/>
          <a:lstStyle/>
          <a:p>
            <a:fld id="{DD154D62-D7A5-D248-8B93-7A8623E1000B}" type="slidenum">
              <a:rPr lang="en-US" smtClean="0"/>
              <a:pPr/>
              <a:t>31</a:t>
            </a:fld>
            <a:endParaRPr lang="en-US"/>
          </a:p>
        </p:txBody>
      </p:sp>
    </p:spTree>
    <p:extLst>
      <p:ext uri="{BB962C8B-B14F-4D97-AF65-F5344CB8AC3E}">
        <p14:creationId xmlns:p14="http://schemas.microsoft.com/office/powerpoint/2010/main" val="181611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 </a:t>
            </a:r>
            <a:r>
              <a:rPr lang="en-US" sz="1200" b="1">
                <a:solidFill>
                  <a:schemeClr val="accent1"/>
                </a:solidFill>
              </a:rPr>
              <a:t>Surveys for Monitoring in Resilience and Food Security (SMRFS) </a:t>
            </a:r>
            <a:r>
              <a:rPr lang="en-US" sz="1200"/>
              <a:t>project supports the collection and use of high-quality </a:t>
            </a:r>
            <a:r>
              <a:rPr lang="en-US" sz="1200" u="sng"/>
              <a:t>population-based survey (PBS) </a:t>
            </a:r>
            <a:r>
              <a:rPr lang="en-US" sz="1200"/>
              <a:t>data in USAID Bureau of Resilience and Food Security’s priority countries.</a:t>
            </a:r>
          </a:p>
          <a:p>
            <a:endParaRPr lang="en-US" sz="1200"/>
          </a:p>
          <a:p>
            <a:r>
              <a:rPr lang="en-US" b="1"/>
              <a:t>The SMRFS project is a continuation of the PEEL project, which evaluated Phase 1 of the Feed the Future Initiative. In the SMRFS project, PBS surveys we are collecting midline, and endline data for Phase II of the Feed the Future Initiative. These surveys happens in the cycle of 3 years.</a:t>
            </a:r>
          </a:p>
          <a:p>
            <a:endParaRPr lang="en-US" b="1"/>
          </a:p>
          <a:p>
            <a:r>
              <a:rPr lang="en-US" b="1"/>
              <a:t>We are anticipating that in Phase III, which will start next year, we will also support Endline surveys. </a:t>
            </a:r>
          </a:p>
          <a:p>
            <a:endParaRPr lang="en-US"/>
          </a:p>
        </p:txBody>
      </p:sp>
      <p:sp>
        <p:nvSpPr>
          <p:cNvPr id="4" name="Slide Number Placeholder 3"/>
          <p:cNvSpPr>
            <a:spLocks noGrp="1"/>
          </p:cNvSpPr>
          <p:nvPr>
            <p:ph type="sldNum" sz="quarter" idx="5"/>
          </p:nvPr>
        </p:nvSpPr>
        <p:spPr/>
        <p:txBody>
          <a:bodyPr/>
          <a:lstStyle/>
          <a:p>
            <a:fld id="{DD154D62-D7A5-D248-8B93-7A8623E1000B}" type="slidenum">
              <a:rPr lang="en-US" smtClean="0"/>
              <a:pPr/>
              <a:t>4</a:t>
            </a:fld>
            <a:endParaRPr lang="en-US"/>
          </a:p>
        </p:txBody>
      </p:sp>
    </p:spTree>
    <p:extLst>
      <p:ext uri="{BB962C8B-B14F-4D97-AF65-F5344CB8AC3E}">
        <p14:creationId xmlns:p14="http://schemas.microsoft.com/office/powerpoint/2010/main" val="833051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Needless to say, based on the branding of this presentation, that our project is funded by USAID. </a:t>
            </a:r>
          </a:p>
          <a:p>
            <a:endParaRPr lang="en-US"/>
          </a:p>
          <a:p>
            <a:r>
              <a:rPr lang="en-US"/>
              <a:t>However, what is important is which initiative of USAID funds the SMRFS project and that is FEED THE FUTURE. IN a second, we will show you a video to give a brief background about the FTF initiative to give you a perspective about what kind of data we collect for the accountability purposes like - reporting to the congress and use for adaptive management of Feed the Future programs. </a:t>
            </a:r>
          </a:p>
        </p:txBody>
      </p:sp>
      <p:sp>
        <p:nvSpPr>
          <p:cNvPr id="4" name="Slide Number Placeholder 3"/>
          <p:cNvSpPr>
            <a:spLocks noGrp="1"/>
          </p:cNvSpPr>
          <p:nvPr>
            <p:ph type="sldNum" sz="quarter" idx="5"/>
          </p:nvPr>
        </p:nvSpPr>
        <p:spPr/>
        <p:txBody>
          <a:bodyPr/>
          <a:lstStyle/>
          <a:p>
            <a:fld id="{DD154D62-D7A5-D248-8B93-7A8623E1000B}" type="slidenum">
              <a:rPr lang="en-US" smtClean="0"/>
              <a:pPr/>
              <a:t>7</a:t>
            </a:fld>
            <a:endParaRPr lang="en-US"/>
          </a:p>
        </p:txBody>
      </p:sp>
    </p:spTree>
    <p:extLst>
      <p:ext uri="{BB962C8B-B14F-4D97-AF65-F5344CB8AC3E}">
        <p14:creationId xmlns:p14="http://schemas.microsoft.com/office/powerpoint/2010/main" val="7141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6325" cy="3463925"/>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Gill Sans MT" panose="020B0502020104020203" pitchFamily="34" charset="0"/>
                <a:ea typeface="Gill Sans"/>
                <a:cs typeface="Gill Sans"/>
              </a:rPr>
              <a:t>1. World Bank (personal communication) recommends removing the housing component of the total per capita per day (PCD) consumption expenditure from both the baseline (source) and parallel survey.</a:t>
            </a:r>
          </a:p>
          <a:p>
            <a:pPr marL="0" marR="0" lvl="0" indent="0">
              <a:lnSpc>
                <a:spcPct val="115000"/>
              </a:lnSpc>
              <a:spcBef>
                <a:spcPts val="0"/>
              </a:spcBef>
              <a:spcAft>
                <a:spcPts val="1200"/>
              </a:spcAft>
              <a:buFont typeface="+mj-lt"/>
              <a:buNone/>
            </a:pPr>
            <a:r>
              <a:rPr lang="en-US" dirty="0">
                <a:solidFill>
                  <a:srgbClr val="000000"/>
                </a:solidFill>
                <a:ea typeface="Gill Sans"/>
                <a:cs typeface="Gill Sans"/>
              </a:rPr>
              <a:t>2. Re-calculate poverty indicators based on the PCD total expenditure without housing expenditure.</a:t>
            </a:r>
          </a:p>
          <a:p>
            <a:pPr marL="0" marR="0" lvl="0" indent="0">
              <a:lnSpc>
                <a:spcPct val="115000"/>
              </a:lnSpc>
              <a:spcBef>
                <a:spcPts val="0"/>
              </a:spcBef>
              <a:spcAft>
                <a:spcPts val="1200"/>
              </a:spcAft>
              <a:buFont typeface="+mj-lt"/>
              <a:buNone/>
            </a:pPr>
            <a:r>
              <a:rPr lang="en-US" dirty="0">
                <a:solidFill>
                  <a:srgbClr val="000000"/>
                </a:solidFill>
                <a:ea typeface="Gill Sans"/>
                <a:cs typeface="Gill Sans"/>
              </a:rPr>
              <a:t>3. </a:t>
            </a:r>
            <a:r>
              <a:rPr lang="en-US" sz="1200" dirty="0">
                <a:solidFill>
                  <a:srgbClr val="000000"/>
                </a:solidFill>
                <a:effectLst/>
                <a:latin typeface="Gill Sans MT" panose="020B0502020104020203" pitchFamily="34" charset="0"/>
                <a:ea typeface="Gill Sans"/>
                <a:cs typeface="Gill Sans"/>
              </a:rPr>
              <a:t>Use the PCD total expenditure without housing component for S2S analysis for the target survey.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Gill Sans MT" panose="020B0502020104020203" pitchFamily="34" charset="0"/>
              <a:ea typeface="Gill Sans"/>
              <a:cs typeface="Gill Sans"/>
            </a:endParaRP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8</a:t>
            </a:fld>
            <a:endParaRPr lang="en-US"/>
          </a:p>
        </p:txBody>
      </p:sp>
    </p:spTree>
    <p:extLst>
      <p:ext uri="{BB962C8B-B14F-4D97-AF65-F5344CB8AC3E}">
        <p14:creationId xmlns:p14="http://schemas.microsoft.com/office/powerpoint/2010/main" val="54911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9F5B-386B-D087-67C8-9C5E65BE4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40B4E-78D7-A47D-C25F-E7DBD4D42D6A}"/>
              </a:ext>
            </a:extLst>
          </p:cNvPr>
          <p:cNvSpPr>
            <a:spLocks noGrp="1" noRot="1" noChangeAspect="1"/>
          </p:cNvSpPr>
          <p:nvPr>
            <p:ph type="sldImg"/>
          </p:nvPr>
        </p:nvSpPr>
        <p:spPr>
          <a:xfrm>
            <a:off x="396875" y="692150"/>
            <a:ext cx="6156325" cy="3463925"/>
          </a:xfrm>
        </p:spPr>
      </p:sp>
      <p:sp>
        <p:nvSpPr>
          <p:cNvPr id="3" name="Notes Placeholder 2">
            <a:extLst>
              <a:ext uri="{FF2B5EF4-FFF2-40B4-BE49-F238E27FC236}">
                <a16:creationId xmlns:a16="http://schemas.microsoft.com/office/drawing/2014/main" id="{26FAF4C6-0D16-2C26-D682-F48E9F72E427}"/>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Gill Sans MT" panose="020B0502020104020203" pitchFamily="34" charset="0"/>
                <a:ea typeface="Gill Sans"/>
                <a:cs typeface="Gill Sans"/>
              </a:rPr>
              <a:t>1. World Bank (personal communication) recommends removing the housing component of the total per capita per day (PCD) consumption expenditure from both the baseline (source) and parallel survey.</a:t>
            </a:r>
          </a:p>
          <a:p>
            <a:pPr marL="0" marR="0" lvl="0" indent="0">
              <a:lnSpc>
                <a:spcPct val="115000"/>
              </a:lnSpc>
              <a:spcBef>
                <a:spcPts val="0"/>
              </a:spcBef>
              <a:spcAft>
                <a:spcPts val="1200"/>
              </a:spcAft>
              <a:buFont typeface="+mj-lt"/>
              <a:buNone/>
            </a:pPr>
            <a:r>
              <a:rPr lang="en-US" dirty="0">
                <a:solidFill>
                  <a:srgbClr val="000000"/>
                </a:solidFill>
                <a:ea typeface="Gill Sans"/>
                <a:cs typeface="Gill Sans"/>
              </a:rPr>
              <a:t>2. Re-calculate poverty indicators based on the PCD total expenditure without housing expenditure.</a:t>
            </a:r>
          </a:p>
          <a:p>
            <a:pPr marL="0" marR="0" lvl="0" indent="0">
              <a:lnSpc>
                <a:spcPct val="115000"/>
              </a:lnSpc>
              <a:spcBef>
                <a:spcPts val="0"/>
              </a:spcBef>
              <a:spcAft>
                <a:spcPts val="1200"/>
              </a:spcAft>
              <a:buFont typeface="+mj-lt"/>
              <a:buNone/>
            </a:pPr>
            <a:r>
              <a:rPr lang="en-US" dirty="0">
                <a:solidFill>
                  <a:srgbClr val="000000"/>
                </a:solidFill>
                <a:ea typeface="Gill Sans"/>
                <a:cs typeface="Gill Sans"/>
              </a:rPr>
              <a:t>3. </a:t>
            </a:r>
            <a:r>
              <a:rPr lang="en-US" sz="1200" dirty="0">
                <a:solidFill>
                  <a:srgbClr val="000000"/>
                </a:solidFill>
                <a:effectLst/>
                <a:latin typeface="Gill Sans MT" panose="020B0502020104020203" pitchFamily="34" charset="0"/>
                <a:ea typeface="Gill Sans"/>
                <a:cs typeface="Gill Sans"/>
              </a:rPr>
              <a:t>Use the PCD total expenditure without housing component for S2S analysis for the target survey.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Gill Sans MT" panose="020B0502020104020203" pitchFamily="34" charset="0"/>
              <a:ea typeface="Gill Sans"/>
              <a:cs typeface="Gill Sans"/>
            </a:endParaRPr>
          </a:p>
          <a:p>
            <a:endParaRPr lang="en-US" dirty="0"/>
          </a:p>
        </p:txBody>
      </p:sp>
      <p:sp>
        <p:nvSpPr>
          <p:cNvPr id="4" name="Slide Number Placeholder 3">
            <a:extLst>
              <a:ext uri="{FF2B5EF4-FFF2-40B4-BE49-F238E27FC236}">
                <a16:creationId xmlns:a16="http://schemas.microsoft.com/office/drawing/2014/main" id="{B02302D1-7B39-D654-4ABD-7812B599E105}"/>
              </a:ext>
            </a:extLst>
          </p:cNvPr>
          <p:cNvSpPr>
            <a:spLocks noGrp="1"/>
          </p:cNvSpPr>
          <p:nvPr>
            <p:ph type="sldNum" sz="quarter" idx="5"/>
          </p:nvPr>
        </p:nvSpPr>
        <p:spPr/>
        <p:txBody>
          <a:bodyPr/>
          <a:lstStyle/>
          <a:p>
            <a:fld id="{DD154D62-D7A5-D248-8B93-7A8623E1000B}" type="slidenum">
              <a:rPr lang="en-US" smtClean="0"/>
              <a:pPr/>
              <a:t>9</a:t>
            </a:fld>
            <a:endParaRPr lang="en-US"/>
          </a:p>
        </p:txBody>
      </p:sp>
    </p:spTree>
    <p:extLst>
      <p:ext uri="{BB962C8B-B14F-4D97-AF65-F5344CB8AC3E}">
        <p14:creationId xmlns:p14="http://schemas.microsoft.com/office/powerpoint/2010/main" val="169746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11</a:t>
            </a:fld>
            <a:endParaRPr lang="en-US"/>
          </a:p>
        </p:txBody>
      </p:sp>
    </p:spTree>
    <p:extLst>
      <p:ext uri="{BB962C8B-B14F-4D97-AF65-F5344CB8AC3E}">
        <p14:creationId xmlns:p14="http://schemas.microsoft.com/office/powerpoint/2010/main" val="170108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Cross validation involves separating the data into two separate subsets, in which the training data is used to inform on relationships between the independent and dependent variables. This is then tested on the test data and the overall model fit is then assessed based on the difference between the predicted and actual values. </a:t>
            </a:r>
          </a:p>
          <a:p>
            <a:endParaRPr lang="en-US" dirty="0"/>
          </a:p>
          <a:p>
            <a:r>
              <a:rPr lang="en-US" dirty="0"/>
              <a:t>How the dataset is split between test and training datasets is particularly important when working with </a:t>
            </a:r>
            <a:r>
              <a:rPr lang="en-US" dirty="0" err="1"/>
              <a:t>spatio</a:t>
            </a:r>
            <a:r>
              <a:rPr lang="en-US" dirty="0"/>
              <a:t>-temporal features. In typical cases, random or random stratified sampling can be used to select the responses that go into the test dataset. However, with spatial data, </a:t>
            </a:r>
          </a:p>
          <a:p>
            <a:r>
              <a:rPr lang="en-US" b="0" i="0" dirty="0">
                <a:solidFill>
                  <a:srgbClr val="191919"/>
                </a:solidFill>
                <a:effectLst/>
                <a:latin typeface="Lato" panose="020F0502020204030203" pitchFamily="34" charset="0"/>
              </a:rPr>
              <a:t>points close to each other are, generally, more similar than points further away (</a:t>
            </a:r>
            <a:r>
              <a:rPr lang="en-US" b="0" i="0" u="none" strike="noStrike" dirty="0">
                <a:solidFill>
                  <a:srgbClr val="3860B6"/>
                </a:solidFill>
                <a:effectLst/>
                <a:latin typeface="Lato" panose="020F0502020204030203" pitchFamily="34" charset="0"/>
                <a:hlinkClick r:id="rId3"/>
              </a:rPr>
              <a:t>Miller 2004</a:t>
            </a:r>
            <a:r>
              <a:rPr lang="en-US" b="0" i="0" dirty="0">
                <a:solidFill>
                  <a:srgbClr val="191919"/>
                </a:solidFill>
                <a:effectLst/>
                <a:latin typeface="Lato" panose="020F0502020204030203" pitchFamily="34" charset="0"/>
              </a:rPr>
              <a:t>). This means these points are not statistically independent because training and test points in conventional CV are often too close to each other (see first row of Figure 12.3). ‘Training’ observations near the ‘test’ observations can provide a kind of ‘sneak preview’: information that should be unavailable to the training dataset. </a:t>
            </a:r>
          </a:p>
          <a:p>
            <a:endParaRPr lang="en-US" b="0" i="0" dirty="0">
              <a:solidFill>
                <a:srgbClr val="191919"/>
              </a:solidFill>
              <a:effectLst/>
              <a:latin typeface="Lato" panose="020F0502020204030203" pitchFamily="34" charset="0"/>
            </a:endParaRPr>
          </a:p>
          <a:p>
            <a:r>
              <a:rPr lang="en-US" b="0" i="0" dirty="0">
                <a:solidFill>
                  <a:srgbClr val="191919"/>
                </a:solidFill>
                <a:effectLst/>
                <a:latin typeface="Lato" panose="020F0502020204030203" pitchFamily="34" charset="0"/>
              </a:rPr>
              <a:t>To alleviate this problem ‘spatial partitioning’ is used to split the observations into spatially disjointed subsets. In most cases, researchers use the observations’ coordinates to create a clustering assignment of each of the observations. Given that our households are assigned to enumeration areas or survey clusters, we can use these instead. </a:t>
            </a:r>
          </a:p>
          <a:p>
            <a:endParaRPr lang="en-US" b="0" i="0" dirty="0">
              <a:solidFill>
                <a:srgbClr val="191919"/>
              </a:solidFill>
              <a:effectLst/>
              <a:latin typeface="Lato" panose="020F0502020204030203" pitchFamily="34" charset="0"/>
            </a:endParaRPr>
          </a:p>
          <a:p>
            <a:r>
              <a:rPr lang="en-US" b="0" i="0" dirty="0">
                <a:solidFill>
                  <a:srgbClr val="191919"/>
                </a:solidFill>
                <a:effectLst/>
                <a:latin typeface="Lato" panose="020F0502020204030203" pitchFamily="34" charset="0"/>
              </a:rPr>
              <a:t>This partitioning strategy is the </a:t>
            </a:r>
            <a:r>
              <a:rPr lang="en-US" b="1" i="0" dirty="0">
                <a:solidFill>
                  <a:srgbClr val="191919"/>
                </a:solidFill>
                <a:effectLst/>
                <a:latin typeface="Lato" panose="020F0502020204030203" pitchFamily="34" charset="0"/>
              </a:rPr>
              <a:t>only</a:t>
            </a:r>
            <a:r>
              <a:rPr lang="en-US" b="0" i="0" dirty="0">
                <a:solidFill>
                  <a:srgbClr val="191919"/>
                </a:solidFill>
                <a:effectLst/>
                <a:latin typeface="Lato" panose="020F0502020204030203" pitchFamily="34" charset="0"/>
              </a:rPr>
              <a:t> difference between spatial and conventional CV. As a result, spatial CV leads to a bias-reduced assessment of a model’s predictive performance, and hence helps to avoid overfitting.</a:t>
            </a:r>
            <a:endParaRPr lang="en-US" dirty="0"/>
          </a:p>
          <a:p>
            <a:endParaRPr lang="en-US" dirty="0"/>
          </a:p>
          <a:p>
            <a:r>
              <a:rPr lang="en-US" dirty="0"/>
              <a:t>The maps displays the difference between random partitioning in the top row and spatial partitioning on the bottom. Whereas the points selected in the top are randomly distributed throughout the data, in the spatial portioning we can see each “fold” or subset is clustered together. This is to address the spatial autocorrelation problem.</a:t>
            </a:r>
          </a:p>
          <a:p>
            <a:r>
              <a:rPr lang="en-US" dirty="0"/>
              <a:t> </a:t>
            </a:r>
          </a:p>
          <a:p>
            <a:r>
              <a:rPr lang="en-US" dirty="0"/>
              <a:t>This is particularly important in the context of our surveys given that the ZOI can change between survey rounds, as it did in Mali where new regions were added between baseline and midline. Such a scenario makes such a prediction task particularly susceptible to overfitting. </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18</a:t>
            </a:fld>
            <a:endParaRPr lang="en-US"/>
          </a:p>
        </p:txBody>
      </p:sp>
    </p:spTree>
    <p:extLst>
      <p:ext uri="{BB962C8B-B14F-4D97-AF65-F5344CB8AC3E}">
        <p14:creationId xmlns:p14="http://schemas.microsoft.com/office/powerpoint/2010/main" val="330166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latin typeface="Gill Sans MT"/>
                <a:ea typeface="Calibri"/>
                <a:cs typeface="Arial"/>
              </a:rPr>
              <a:t>kNN</a:t>
            </a:r>
            <a:r>
              <a:rPr lang="en-US" dirty="0">
                <a:latin typeface="Gill Sans MT"/>
                <a:ea typeface="Calibri"/>
                <a:cs typeface="Arial"/>
              </a:rPr>
              <a:t> – is a supervised machine learning algorithm that classifies new data points based on the information available of its neighboring data points. In order to find its nearest neighbors, </a:t>
            </a:r>
            <a:r>
              <a:rPr lang="en-US" dirty="0" err="1">
                <a:latin typeface="Gill Sans MT"/>
                <a:ea typeface="Calibri"/>
                <a:cs typeface="Arial"/>
              </a:rPr>
              <a:t>kNN</a:t>
            </a:r>
            <a:r>
              <a:rPr lang="en-US" dirty="0">
                <a:latin typeface="Gill Sans MT"/>
                <a:ea typeface="Calibri"/>
                <a:cs typeface="Arial"/>
              </a:rPr>
              <a:t> models uses the information from the variables provided to create a score that is used as a distance measure that approximates the similarity between observations. This is similar to how propensity scores work. Thus, if latitude and longitude are provided, it will look for the neighbors based exclusively on physical proximity. If dwelling characteristics are provided alongside geospatial information,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Gill Sans MT"/>
              <a:ea typeface="Calibri"/>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a:ea typeface="Calibri"/>
                <a:cs typeface="Arial"/>
              </a:rPr>
              <a:t>It is necessary to specify the amount of nearest neighbors to use for averaging on the outcome variable. For example, if k=1 then the new data point will be assigned the value of its closest neighbor. If k is greater than 1, then it’ll be assigned the average of the k nearest neighbors.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Gill Sans MT"/>
              <a:ea typeface="Calibri"/>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ill Sans MT"/>
                <a:ea typeface="Calibri"/>
                <a:cs typeface="Arial"/>
              </a:rPr>
              <a:t>When we run our machine learning models, we let it run on k =1 to k = 13 and assess the model performance accordingly to determine the number of neighbors to use.</a:t>
            </a:r>
          </a:p>
          <a:p>
            <a:endParaRPr lang="en-US" dirty="0"/>
          </a:p>
          <a:p>
            <a:pPr algn="l"/>
            <a:r>
              <a:rPr lang="en-US" b="1" i="0" dirty="0">
                <a:solidFill>
                  <a:srgbClr val="111111"/>
                </a:solidFill>
                <a:effectLst/>
                <a:latin typeface="-apple-system"/>
              </a:rPr>
              <a:t>Random Forest</a:t>
            </a:r>
            <a:r>
              <a:rPr lang="en-US" b="0" i="0" dirty="0">
                <a:solidFill>
                  <a:srgbClr val="111111"/>
                </a:solidFill>
                <a:effectLst/>
                <a:latin typeface="-apple-system"/>
              </a:rPr>
              <a:t> is a commonly-used machine learning algorithm that combines the output of multiple decision trees to reach a single result. Let’s break it down:</a:t>
            </a:r>
          </a:p>
          <a:p>
            <a:pPr algn="l">
              <a:buFont typeface="+mj-lt"/>
              <a:buAutoNum type="arabicPeriod"/>
            </a:pPr>
            <a:r>
              <a:rPr lang="en-US" b="1" i="0" dirty="0">
                <a:solidFill>
                  <a:srgbClr val="111111"/>
                </a:solidFill>
                <a:effectLst/>
                <a:latin typeface="-apple-system"/>
              </a:rPr>
              <a:t>Decision Trees</a:t>
            </a:r>
            <a:r>
              <a:rPr lang="en-US" b="0" i="0" dirty="0">
                <a:solidFill>
                  <a:srgbClr val="111111"/>
                </a:solidFill>
                <a:effectLst/>
                <a:latin typeface="-apple-system"/>
              </a:rPr>
              <a:t>: These are fundamental building blocks. Imagine a decision tree as a series of questions leading to a final decision. For instance, consider a decision tree for deciding whether to go surfing:</a:t>
            </a:r>
          </a:p>
          <a:p>
            <a:pPr marL="742950" lvl="1" indent="-285750" algn="l">
              <a:buFont typeface="+mj-lt"/>
              <a:buAutoNum type="arabicPeriod"/>
            </a:pPr>
            <a:r>
              <a:rPr lang="en-US" b="1" i="0" dirty="0">
                <a:solidFill>
                  <a:srgbClr val="111111"/>
                </a:solidFill>
                <a:effectLst/>
                <a:latin typeface="-apple-system"/>
              </a:rPr>
              <a:t>Question 1</a:t>
            </a:r>
            <a:r>
              <a:rPr lang="en-US" b="0" i="0" dirty="0">
                <a:solidFill>
                  <a:srgbClr val="111111"/>
                </a:solidFill>
                <a:effectLst/>
                <a:latin typeface="-apple-system"/>
              </a:rPr>
              <a:t>: “Is it a long period swell?”</a:t>
            </a:r>
          </a:p>
          <a:p>
            <a:pPr marL="742950" lvl="1" indent="-285750" algn="l">
              <a:buFont typeface="+mj-lt"/>
              <a:buAutoNum type="arabicPeriod"/>
            </a:pPr>
            <a:r>
              <a:rPr lang="en-US" b="1" i="0" dirty="0">
                <a:solidFill>
                  <a:srgbClr val="111111"/>
                </a:solidFill>
                <a:effectLst/>
                <a:latin typeface="-apple-system"/>
              </a:rPr>
              <a:t>Question 2</a:t>
            </a:r>
            <a:r>
              <a:rPr lang="en-US" b="0" i="0" dirty="0">
                <a:solidFill>
                  <a:srgbClr val="111111"/>
                </a:solidFill>
                <a:effectLst/>
                <a:latin typeface="-apple-system"/>
              </a:rPr>
              <a:t>: “Is the wind blowing offshore?”</a:t>
            </a:r>
          </a:p>
          <a:p>
            <a:pPr marL="742950" lvl="1" indent="-285750" algn="l">
              <a:buFont typeface="+mj-lt"/>
              <a:buAutoNum type="arabicPeriod"/>
            </a:pPr>
            <a:r>
              <a:rPr lang="en-US" b="0" i="0" dirty="0">
                <a:solidFill>
                  <a:srgbClr val="111111"/>
                </a:solidFill>
                <a:effectLst/>
                <a:latin typeface="-apple-system"/>
              </a:rPr>
              <a:t>The answers to these questions guide you to either “surf” or “don’t surf.”</a:t>
            </a:r>
          </a:p>
          <a:p>
            <a:pPr marL="742950" lvl="1" indent="-285750" algn="l">
              <a:buFont typeface="+mj-lt"/>
              <a:buAutoNum type="arabicPeriod"/>
            </a:pPr>
            <a:r>
              <a:rPr lang="en-US" b="0" i="0" dirty="0">
                <a:solidFill>
                  <a:srgbClr val="111111"/>
                </a:solidFill>
                <a:effectLst/>
                <a:latin typeface="-apple-system"/>
              </a:rPr>
              <a:t>Decision trees split data based on these questions, forming branches and leaf nodes.</a:t>
            </a:r>
          </a:p>
          <a:p>
            <a:pPr algn="l">
              <a:buFont typeface="+mj-lt"/>
              <a:buAutoNum type="arabicPeriod" startAt="2"/>
            </a:pPr>
            <a:r>
              <a:rPr lang="en-US" b="1" i="0" dirty="0">
                <a:solidFill>
                  <a:srgbClr val="111111"/>
                </a:solidFill>
                <a:effectLst/>
                <a:latin typeface="-apple-system"/>
              </a:rPr>
              <a:t>Ensemble Learning</a:t>
            </a:r>
            <a:r>
              <a:rPr lang="en-US" b="0" i="0" dirty="0">
                <a:solidFill>
                  <a:srgbClr val="111111"/>
                </a:solidFill>
                <a:effectLst/>
                <a:latin typeface="-apple-system"/>
              </a:rPr>
              <a:t>: Random Forest takes this concept further. It creates an ensemble of decision trees. Here’s how it works:</a:t>
            </a:r>
          </a:p>
          <a:p>
            <a:pPr marL="742950" lvl="1" indent="-285750" algn="l">
              <a:buFont typeface="+mj-lt"/>
              <a:buAutoNum type="arabicPeriod" startAt="2"/>
            </a:pPr>
            <a:r>
              <a:rPr lang="en-US" b="1" i="0" dirty="0">
                <a:solidFill>
                  <a:srgbClr val="111111"/>
                </a:solidFill>
                <a:effectLst/>
                <a:latin typeface="-apple-system"/>
              </a:rPr>
              <a:t>Bagging (Bootstrap Aggregation)</a:t>
            </a:r>
            <a:r>
              <a:rPr lang="en-US" b="0" i="0" dirty="0">
                <a:solidFill>
                  <a:srgbClr val="111111"/>
                </a:solidFill>
                <a:effectLst/>
                <a:latin typeface="-apple-system"/>
              </a:rPr>
              <a:t>: First, a random sample of data from the training set is selected with replacement. Multiple decision trees are trained independently on these samples.</a:t>
            </a:r>
          </a:p>
          <a:p>
            <a:pPr marL="742950" lvl="1" indent="-285750" algn="l">
              <a:buFont typeface="+mj-lt"/>
              <a:buAutoNum type="arabicPeriod" startAt="2"/>
            </a:pPr>
            <a:r>
              <a:rPr lang="en-US" b="1" i="0" dirty="0">
                <a:solidFill>
                  <a:srgbClr val="111111"/>
                </a:solidFill>
                <a:effectLst/>
                <a:latin typeface="-apple-system"/>
              </a:rPr>
              <a:t>Averaging Predictions</a:t>
            </a:r>
            <a:r>
              <a:rPr lang="en-US" b="0" i="0" dirty="0">
                <a:solidFill>
                  <a:srgbClr val="111111"/>
                </a:solidFill>
                <a:effectLst/>
                <a:latin typeface="-apple-system"/>
              </a:rPr>
              <a:t>: For classification or regression tasks, the average or majority of predictions from these trees yield a more accurate estimate. This reduces variance in noisy datasets.</a:t>
            </a:r>
          </a:p>
          <a:p>
            <a:pPr algn="l">
              <a:buFont typeface="+mj-lt"/>
              <a:buAutoNum type="arabicPeriod" startAt="3"/>
            </a:pPr>
            <a:r>
              <a:rPr lang="en-US" b="1" i="0" dirty="0">
                <a:solidFill>
                  <a:srgbClr val="111111"/>
                </a:solidFill>
                <a:effectLst/>
                <a:latin typeface="-apple-system"/>
              </a:rPr>
              <a:t>Feature Randomness</a:t>
            </a:r>
            <a:r>
              <a:rPr lang="en-US" b="0" i="0" dirty="0">
                <a:solidFill>
                  <a:srgbClr val="111111"/>
                </a:solidFill>
                <a:effectLst/>
                <a:latin typeface="-apple-system"/>
              </a:rPr>
              <a:t>: Random Forest introduces another layer—</a:t>
            </a:r>
            <a:r>
              <a:rPr lang="en-US" b="1" i="0" dirty="0">
                <a:solidFill>
                  <a:srgbClr val="111111"/>
                </a:solidFill>
                <a:effectLst/>
                <a:latin typeface="-apple-system"/>
              </a:rPr>
              <a:t>feature randomness</a:t>
            </a:r>
            <a:r>
              <a:rPr lang="en-US" b="0" i="0" dirty="0">
                <a:solidFill>
                  <a:srgbClr val="111111"/>
                </a:solidFill>
                <a:effectLst/>
                <a:latin typeface="-apple-system"/>
              </a:rPr>
              <a:t>:</a:t>
            </a:r>
          </a:p>
          <a:p>
            <a:pPr marL="742950" lvl="1" indent="-285750" algn="l">
              <a:buFont typeface="+mj-lt"/>
              <a:buAutoNum type="arabicPeriod" startAt="3"/>
            </a:pPr>
            <a:r>
              <a:rPr lang="en-US" b="0" i="0" dirty="0">
                <a:solidFill>
                  <a:srgbClr val="111111"/>
                </a:solidFill>
                <a:effectLst/>
                <a:latin typeface="-apple-system"/>
              </a:rPr>
              <a:t>It generates a random subset of features for each tree.</a:t>
            </a:r>
          </a:p>
          <a:p>
            <a:pPr marL="742950" lvl="1" indent="-285750" algn="l">
              <a:buFont typeface="+mj-lt"/>
              <a:buAutoNum type="arabicPeriod" startAt="3"/>
            </a:pPr>
            <a:r>
              <a:rPr lang="en-US" b="0" i="0" dirty="0">
                <a:solidFill>
                  <a:srgbClr val="111111"/>
                </a:solidFill>
                <a:effectLst/>
                <a:latin typeface="-apple-system"/>
              </a:rPr>
              <a:t>This ensures low correlation among decision trees.</a:t>
            </a:r>
          </a:p>
          <a:p>
            <a:pPr marL="742950" lvl="1" indent="-285750" algn="l">
              <a:buFont typeface="+mj-lt"/>
              <a:buAutoNum type="arabicPeriod" startAt="3"/>
            </a:pPr>
            <a:r>
              <a:rPr lang="en-US" b="0" i="0" dirty="0">
                <a:solidFill>
                  <a:srgbClr val="111111"/>
                </a:solidFill>
                <a:effectLst/>
                <a:latin typeface="-apple-system"/>
              </a:rPr>
              <a:t>The uncorrelated forest of decision trees forms the Random Forest model.</a:t>
            </a:r>
          </a:p>
          <a:p>
            <a:pPr algn="l"/>
            <a:r>
              <a:rPr lang="en-US" b="0" i="0" dirty="0">
                <a:solidFill>
                  <a:srgbClr val="111111"/>
                </a:solidFill>
                <a:effectLst/>
                <a:latin typeface="-apple-system"/>
                <a:hlinkClick r:id="rId3"/>
              </a:rPr>
              <a:t>In summary, Random Forest leverages both bagging and feature randomness to create a robust ensemble of decision trees, resulting in accurate predictions for various tasks</a:t>
            </a:r>
            <a:r>
              <a:rPr lang="en-US" b="0" i="0" baseline="30000" dirty="0">
                <a:solidFill>
                  <a:srgbClr val="111111"/>
                </a:solidFill>
                <a:effectLst/>
                <a:latin typeface="-apple-system"/>
                <a:hlinkClick r:id="rId3"/>
              </a:rPr>
              <a:t>1</a:t>
            </a:r>
            <a:r>
              <a:rPr lang="en-US" b="0" i="0" baseline="30000" dirty="0">
                <a:solidFill>
                  <a:srgbClr val="111111"/>
                </a:solidFill>
                <a:effectLst/>
                <a:latin typeface="-apple-system"/>
                <a:hlinkClick r:id="rId4"/>
              </a:rPr>
              <a:t>2</a:t>
            </a:r>
            <a:r>
              <a:rPr lang="en-US" b="0" i="0" dirty="0">
                <a:solidFill>
                  <a:srgbClr val="111111"/>
                </a:solidFill>
                <a:effectLst/>
                <a:latin typeface="-apple-system"/>
              </a:rPr>
              <a:t>. 🌳🌲</a:t>
            </a:r>
          </a:p>
          <a:p>
            <a:endParaRPr lang="en-US" dirty="0"/>
          </a:p>
          <a:p>
            <a:pPr algn="l"/>
            <a:r>
              <a:rPr lang="en-US" b="0" i="0" dirty="0">
                <a:solidFill>
                  <a:srgbClr val="111111"/>
                </a:solidFill>
                <a:effectLst/>
                <a:latin typeface="-apple-system"/>
              </a:rPr>
              <a:t>A </a:t>
            </a:r>
            <a:r>
              <a:rPr lang="en-US" b="1" i="0" dirty="0">
                <a:solidFill>
                  <a:srgbClr val="111111"/>
                </a:solidFill>
                <a:effectLst/>
                <a:latin typeface="-apple-system"/>
              </a:rPr>
              <a:t>Generalized Additive Model (GAM)</a:t>
            </a:r>
            <a:r>
              <a:rPr lang="en-US" b="0" i="0" dirty="0">
                <a:solidFill>
                  <a:srgbClr val="111111"/>
                </a:solidFill>
                <a:effectLst/>
                <a:latin typeface="-apple-system"/>
              </a:rPr>
              <a:t> is a statistical modeling technique that extends the concept of a </a:t>
            </a:r>
            <a:r>
              <a:rPr lang="en-US" b="1" i="0" dirty="0">
                <a:solidFill>
                  <a:srgbClr val="111111"/>
                </a:solidFill>
                <a:effectLst/>
                <a:latin typeface="-apple-system"/>
              </a:rPr>
              <a:t>Generalized Linear Model (GLM)</a:t>
            </a:r>
            <a:r>
              <a:rPr lang="en-US" b="0" i="0" dirty="0">
                <a:solidFill>
                  <a:srgbClr val="111111"/>
                </a:solidFill>
                <a:effectLst/>
                <a:latin typeface="-apple-system"/>
              </a:rPr>
              <a:t>. Here are the key points:</a:t>
            </a:r>
          </a:p>
          <a:p>
            <a:pPr algn="l">
              <a:buFont typeface="+mj-lt"/>
              <a:buAutoNum type="arabicPeriod"/>
            </a:pPr>
            <a:r>
              <a:rPr lang="en-US" b="1" i="0" dirty="0">
                <a:solidFill>
                  <a:srgbClr val="111111"/>
                </a:solidFill>
                <a:effectLst/>
                <a:latin typeface="-apple-system"/>
              </a:rPr>
              <a:t>Linear Response Variable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In a GAM, the response variable (the one we’re trying to predict) depends linearly on </a:t>
            </a:r>
            <a:r>
              <a:rPr lang="en-US" b="1" i="0" dirty="0">
                <a:solidFill>
                  <a:srgbClr val="111111"/>
                </a:solidFill>
                <a:effectLst/>
                <a:latin typeface="-apple-system"/>
              </a:rPr>
              <a:t>unknown smooth functions</a:t>
            </a:r>
            <a:r>
              <a:rPr lang="en-US" b="0" i="0" dirty="0">
                <a:solidFill>
                  <a:srgbClr val="111111"/>
                </a:solidFill>
                <a:effectLst/>
                <a:latin typeface="-apple-system"/>
              </a:rPr>
              <a:t> of some predictor variables.</a:t>
            </a:r>
          </a:p>
          <a:p>
            <a:pPr marL="742950" lvl="1" indent="-285750" algn="l">
              <a:buFont typeface="+mj-lt"/>
              <a:buAutoNum type="arabicPeriod"/>
            </a:pPr>
            <a:r>
              <a:rPr lang="en-US" b="0" i="0" dirty="0">
                <a:solidFill>
                  <a:srgbClr val="111111"/>
                </a:solidFill>
                <a:effectLst/>
                <a:latin typeface="-apple-system"/>
              </a:rPr>
              <a:t>These smooth functions allow for more flexibility and non-linearity compared to traditional linear models.</a:t>
            </a:r>
          </a:p>
          <a:p>
            <a:pPr algn="l">
              <a:buFont typeface="+mj-lt"/>
              <a:buAutoNum type="arabicPeriod"/>
            </a:pPr>
            <a:r>
              <a:rPr lang="en-US" b="1" i="0" dirty="0">
                <a:solidFill>
                  <a:srgbClr val="111111"/>
                </a:solidFill>
                <a:effectLst/>
                <a:latin typeface="-apple-system"/>
              </a:rPr>
              <a:t>Focus on Smooth Functions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primary interest in GAMs lies in </a:t>
            </a:r>
            <a:r>
              <a:rPr lang="en-US" b="1" i="0" dirty="0">
                <a:solidFill>
                  <a:srgbClr val="111111"/>
                </a:solidFill>
                <a:effectLst/>
                <a:latin typeface="-apple-system"/>
              </a:rPr>
              <a:t>inference about these smooth functions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Instead of assuming a strict linear relationship between predictors and the response, GAMs allow us to explore more complex patterns.</a:t>
            </a:r>
          </a:p>
          <a:p>
            <a:pPr algn="l">
              <a:buFont typeface="+mj-lt"/>
              <a:buAutoNum type="arabicPeriod"/>
            </a:pPr>
            <a:r>
              <a:rPr lang="en-US" b="1" i="0" dirty="0">
                <a:solidFill>
                  <a:srgbClr val="111111"/>
                </a:solidFill>
                <a:effectLst/>
                <a:latin typeface="-apple-system"/>
              </a:rPr>
              <a:t>Components of a GAM</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Response Variable (Y)</a:t>
            </a:r>
            <a:r>
              <a:rPr lang="en-US" b="0" i="0" dirty="0">
                <a:solidFill>
                  <a:srgbClr val="111111"/>
                </a:solidFill>
                <a:effectLst/>
                <a:latin typeface="-apple-system"/>
              </a:rPr>
              <a:t>: The variable we want to predict.</a:t>
            </a:r>
          </a:p>
          <a:p>
            <a:pPr marL="742950" lvl="1" indent="-285750" algn="l">
              <a:buFont typeface="+mj-lt"/>
              <a:buAutoNum type="arabicPeriod"/>
            </a:pPr>
            <a:r>
              <a:rPr lang="en-US" b="1" i="0" dirty="0">
                <a:solidFill>
                  <a:srgbClr val="111111"/>
                </a:solidFill>
                <a:effectLst/>
                <a:latin typeface="-apple-system"/>
              </a:rPr>
              <a:t>Predictor Variables (xi)</a:t>
            </a:r>
            <a:r>
              <a:rPr lang="en-US" b="0" i="0" dirty="0">
                <a:solidFill>
                  <a:srgbClr val="111111"/>
                </a:solidFill>
                <a:effectLst/>
                <a:latin typeface="-apple-system"/>
              </a:rPr>
              <a:t>: These are the features or independent variables.</a:t>
            </a:r>
          </a:p>
          <a:p>
            <a:pPr marL="742950" lvl="1" indent="-285750" algn="l">
              <a:buFont typeface="+mj-lt"/>
              <a:buAutoNum type="arabicPeriod"/>
            </a:pPr>
            <a:r>
              <a:rPr lang="en-US" b="1" i="0" dirty="0">
                <a:solidFill>
                  <a:srgbClr val="111111"/>
                </a:solidFill>
                <a:effectLst/>
                <a:latin typeface="-apple-system"/>
              </a:rPr>
              <a:t>Exponential Family Distribution</a:t>
            </a:r>
            <a:r>
              <a:rPr lang="en-US" b="0" i="0" dirty="0">
                <a:solidFill>
                  <a:srgbClr val="111111"/>
                </a:solidFill>
                <a:effectLst/>
                <a:latin typeface="-apple-system"/>
              </a:rPr>
              <a:t>: We specify a distribution for Y (e.g., normal, binomial, or Poisson) along with a link function (e.g., identity or log).</a:t>
            </a:r>
          </a:p>
          <a:p>
            <a:pPr marL="742950" lvl="1" indent="-285750" algn="l">
              <a:buFont typeface="+mj-lt"/>
              <a:buAutoNum type="arabicPeriod"/>
            </a:pPr>
            <a:r>
              <a:rPr lang="en-US" b="1" i="0" dirty="0">
                <a:solidFill>
                  <a:srgbClr val="111111"/>
                </a:solidFill>
                <a:effectLst/>
                <a:latin typeface="-apple-system"/>
              </a:rPr>
              <a:t>Smooth Functions (fi)</a:t>
            </a:r>
            <a:r>
              <a:rPr lang="en-US" b="0" i="0" dirty="0">
                <a:solidFill>
                  <a:srgbClr val="111111"/>
                </a:solidFill>
                <a:effectLst/>
                <a:latin typeface="-apple-system"/>
              </a:rPr>
              <a:t>: These are the unknown smooth functions of the predictor variables.</a:t>
            </a:r>
          </a:p>
          <a:p>
            <a:pPr marL="1143000" lvl="2" indent="-228600" algn="l">
              <a:buFont typeface="+mj-lt"/>
              <a:buAutoNum type="arabicPeriod"/>
            </a:pPr>
            <a:r>
              <a:rPr lang="en-US" b="0" i="0" dirty="0">
                <a:solidFill>
                  <a:srgbClr val="111111"/>
                </a:solidFill>
                <a:effectLst/>
                <a:latin typeface="-apple-system"/>
              </a:rPr>
              <a:t>They can be parametric (e.g., polynomial) or non-parametric (simply “smooth functions”).</a:t>
            </a:r>
          </a:p>
          <a:p>
            <a:pPr marL="1143000" lvl="2" indent="-228600" algn="l">
              <a:buFont typeface="+mj-lt"/>
              <a:buAutoNum type="arabicPeriod"/>
            </a:pPr>
            <a:r>
              <a:rPr lang="en-US" b="0" i="0" dirty="0">
                <a:solidFill>
                  <a:srgbClr val="111111"/>
                </a:solidFill>
                <a:effectLst/>
                <a:latin typeface="-apple-system"/>
              </a:rPr>
              <a:t>Non-parametric fits allow for better data fits but may sacrifice interpretability.</a:t>
            </a:r>
          </a:p>
          <a:p>
            <a:pPr algn="l">
              <a:buFont typeface="+mj-lt"/>
              <a:buAutoNum type="arabicPeriod"/>
            </a:pPr>
            <a:r>
              <a:rPr lang="en-US" b="1" i="0" dirty="0">
                <a:solidFill>
                  <a:srgbClr val="111111"/>
                </a:solidFill>
                <a:effectLst/>
                <a:latin typeface="-apple-system"/>
              </a:rPr>
              <a:t>Theoretical Background</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idea of representing multivariate continuous functions as sums and compositions of univariate functions dates back to the 1950s.</a:t>
            </a:r>
          </a:p>
          <a:p>
            <a:pPr marL="742950" lvl="1" indent="-285750" algn="l">
              <a:buFont typeface="+mj-lt"/>
              <a:buAutoNum type="arabicPeriod"/>
            </a:pPr>
            <a:r>
              <a:rPr lang="en-US" b="0" i="0" dirty="0">
                <a:solidFill>
                  <a:srgbClr val="111111"/>
                </a:solidFill>
                <a:effectLst/>
                <a:latin typeface="-apple-system"/>
              </a:rPr>
              <a:t>GAMs drop the outer sum and demand that the function belongs to a simpler class.</a:t>
            </a:r>
          </a:p>
          <a:p>
            <a:pPr marL="742950" lvl="1" indent="-285750" algn="l">
              <a:buFont typeface="+mj-lt"/>
              <a:buAutoNum type="arabicPeriod"/>
            </a:pPr>
            <a:r>
              <a:rPr lang="en-US" b="0" i="0" dirty="0">
                <a:solidFill>
                  <a:srgbClr val="111111"/>
                </a:solidFill>
                <a:effectLst/>
                <a:latin typeface="-apple-system"/>
              </a:rPr>
              <a:t>The function is written as </a:t>
            </a:r>
            <a:r>
              <a:rPr lang="en-US" b="0" i="1" dirty="0">
                <a:solidFill>
                  <a:srgbClr val="111111"/>
                </a:solidFill>
                <a:effectLst/>
                <a:latin typeface="-apple-system"/>
              </a:rPr>
              <a:t>f(x) = g⁻¹(θ)</a:t>
            </a:r>
            <a:r>
              <a:rPr lang="en-US" b="0" i="0" dirty="0">
                <a:solidFill>
                  <a:srgbClr val="111111"/>
                </a:solidFill>
                <a:effectLst/>
                <a:latin typeface="-apple-system"/>
              </a:rPr>
              <a:t>, where </a:t>
            </a:r>
            <a:r>
              <a:rPr lang="en-US" b="0" i="1" dirty="0">
                <a:solidFill>
                  <a:srgbClr val="111111"/>
                </a:solidFill>
                <a:effectLst/>
                <a:latin typeface="-apple-system"/>
              </a:rPr>
              <a:t>g</a:t>
            </a:r>
            <a:r>
              <a:rPr lang="en-US" b="0" i="0" dirty="0">
                <a:solidFill>
                  <a:srgbClr val="111111"/>
                </a:solidFill>
                <a:effectLst/>
                <a:latin typeface="-apple-system"/>
              </a:rPr>
              <a:t> is a smooth monotonic function.</a:t>
            </a:r>
          </a:p>
          <a:p>
            <a:pPr marL="742950" lvl="1" indent="-285750" algn="l">
              <a:buFont typeface="+mj-lt"/>
              <a:buAutoNum type="arabicPeriod"/>
            </a:pPr>
            <a:r>
              <a:rPr lang="en-US" b="0" i="0" dirty="0">
                <a:solidFill>
                  <a:srgbClr val="111111"/>
                </a:solidFill>
                <a:effectLst/>
                <a:latin typeface="-apple-system"/>
              </a:rPr>
              <a:t>The standard formulation of a GAM relates the expectation of the observed quantity to the predictor variables.</a:t>
            </a:r>
          </a:p>
          <a:p>
            <a:pPr algn="l">
              <a:buFont typeface="+mj-lt"/>
              <a:buAutoNum type="arabicPeriod"/>
            </a:pPr>
            <a:r>
              <a:rPr lang="en-US" b="1" i="0" dirty="0">
                <a:solidFill>
                  <a:srgbClr val="111111"/>
                </a:solidFill>
                <a:effectLst/>
                <a:latin typeface="-apple-system"/>
              </a:rPr>
              <a:t>Generality</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GAMs are quite broad, allowing for various types of smooth functions.</a:t>
            </a:r>
          </a:p>
          <a:p>
            <a:pPr marL="742950" lvl="1" indent="-285750" algn="l">
              <a:buFont typeface="+mj-lt"/>
              <a:buAutoNum type="arabicPeriod"/>
            </a:pPr>
            <a:r>
              <a:rPr lang="en-US" b="0" i="0" dirty="0">
                <a:solidFill>
                  <a:srgbClr val="111111"/>
                </a:solidFill>
                <a:effectLst/>
                <a:latin typeface="-apple-system"/>
              </a:rPr>
              <a:t>Examples include multivariate covariates, varying coefficients, and more.</a:t>
            </a:r>
          </a:p>
          <a:p>
            <a:pPr algn="l"/>
            <a:r>
              <a:rPr lang="en-US" b="0" i="0" dirty="0">
                <a:solidFill>
                  <a:srgbClr val="111111"/>
                </a:solidFill>
                <a:effectLst/>
                <a:latin typeface="-apple-system"/>
              </a:rPr>
              <a:t>In summary, GAMs provide a powerful framework for modeling complex relationships by incorporating smooth functions into the linear model structure</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23</a:t>
            </a:fld>
            <a:endParaRPr lang="en-US"/>
          </a:p>
        </p:txBody>
      </p:sp>
    </p:spTree>
    <p:extLst>
      <p:ext uri="{BB962C8B-B14F-4D97-AF65-F5344CB8AC3E}">
        <p14:creationId xmlns:p14="http://schemas.microsoft.com/office/powerpoint/2010/main" val="324748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111111"/>
              </a:solidFill>
              <a:effectLst/>
              <a:latin typeface="-apple-system"/>
            </a:endParaRPr>
          </a:p>
          <a:p>
            <a:pPr algn="l">
              <a:buFont typeface="Arial" panose="020B0604020202020204" pitchFamily="34" charset="0"/>
              <a:buNone/>
            </a:pPr>
            <a:endParaRPr lang="en-US" b="0" i="0" dirty="0">
              <a:solidFill>
                <a:srgbClr val="111111"/>
              </a:solidFill>
              <a:effectLst/>
              <a:latin typeface="-apple-system"/>
            </a:endParaRPr>
          </a:p>
          <a:p>
            <a:pPr algn="l">
              <a:buFont typeface="Arial" panose="020B0604020202020204" pitchFamily="34" charset="0"/>
              <a:buNone/>
            </a:pPr>
            <a:r>
              <a:rPr lang="en-US" b="0" i="0" dirty="0">
                <a:solidFill>
                  <a:srgbClr val="111111"/>
                </a:solidFill>
                <a:effectLst/>
                <a:latin typeface="-apple-system"/>
              </a:rPr>
              <a:t>We use RMSE as our primary metric and MAE as our secondary metric because RMSE more heavily penalized outliers because we want our models to be more sensitive to extreme errors.</a:t>
            </a:r>
          </a:p>
          <a:p>
            <a:pPr algn="l">
              <a:buFont typeface="Arial" panose="020B0604020202020204" pitchFamily="34" charset="0"/>
              <a:buNone/>
            </a:pPr>
            <a:endParaRPr lang="en-US" b="1"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MAE</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Considers the absolute magnitude of errors.</a:t>
            </a:r>
          </a:p>
          <a:p>
            <a:pPr marL="742950" lvl="1" indent="-285750" algn="l">
              <a:buFont typeface="Arial" panose="020B0604020202020204" pitchFamily="34" charset="0"/>
              <a:buChar char="•"/>
            </a:pPr>
            <a:r>
              <a:rPr lang="en-US" b="0" i="0" dirty="0">
                <a:solidFill>
                  <a:srgbClr val="111111"/>
                </a:solidFill>
                <a:effectLst/>
                <a:latin typeface="-apple-system"/>
              </a:rPr>
              <a:t>Treats all errors equally.</a:t>
            </a:r>
          </a:p>
          <a:p>
            <a:pPr marL="742950" lvl="1" indent="-285750" algn="l">
              <a:buFont typeface="Arial" panose="020B0604020202020204" pitchFamily="34" charset="0"/>
              <a:buChar char="•"/>
            </a:pPr>
            <a:r>
              <a:rPr lang="en-US" b="0" i="0" dirty="0">
                <a:solidFill>
                  <a:srgbClr val="111111"/>
                </a:solidFill>
                <a:effectLst/>
                <a:latin typeface="-apple-system"/>
              </a:rPr>
              <a:t>Robust to outliers.</a:t>
            </a:r>
          </a:p>
          <a:p>
            <a:pPr marL="742950" lvl="1" indent="-285750" algn="l">
              <a:buFont typeface="Arial" panose="020B0604020202020204" pitchFamily="34" charset="0"/>
              <a:buChar char="•"/>
            </a:pPr>
            <a:r>
              <a:rPr lang="en-US" b="0" i="0" dirty="0">
                <a:solidFill>
                  <a:srgbClr val="111111"/>
                </a:solidFill>
                <a:effectLst/>
                <a:latin typeface="-apple-system"/>
              </a:rPr>
              <a:t>Useful when errors have equal importance.</a:t>
            </a:r>
          </a:p>
          <a:p>
            <a:pPr algn="l">
              <a:buFont typeface="Arial" panose="020B0604020202020204" pitchFamily="34" charset="0"/>
              <a:buChar char="•"/>
            </a:pPr>
            <a:r>
              <a:rPr lang="en-US" b="1" i="0" dirty="0">
                <a:solidFill>
                  <a:srgbClr val="111111"/>
                </a:solidFill>
                <a:effectLst/>
                <a:latin typeface="-apple-system"/>
              </a:rPr>
              <a:t>RMSE</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Emphasizes larger errors due to squaring.</a:t>
            </a:r>
          </a:p>
          <a:p>
            <a:pPr marL="742950" lvl="1" indent="-285750" algn="l">
              <a:buFont typeface="Arial" panose="020B0604020202020204" pitchFamily="34" charset="0"/>
              <a:buChar char="•"/>
            </a:pPr>
            <a:r>
              <a:rPr lang="en-US" b="0" i="0" dirty="0">
                <a:solidFill>
                  <a:srgbClr val="111111"/>
                </a:solidFill>
                <a:effectLst/>
                <a:latin typeface="-apple-system"/>
              </a:rPr>
              <a:t>Penalizes outliers more.</a:t>
            </a:r>
          </a:p>
          <a:p>
            <a:pPr marL="742950" lvl="1" indent="-285750" algn="l">
              <a:buFont typeface="Arial" panose="020B0604020202020204" pitchFamily="34" charset="0"/>
              <a:buChar char="•"/>
            </a:pPr>
            <a:r>
              <a:rPr lang="en-US" b="0" i="0" dirty="0">
                <a:solidFill>
                  <a:srgbClr val="111111"/>
                </a:solidFill>
                <a:effectLst/>
                <a:latin typeface="-apple-system"/>
              </a:rPr>
              <a:t>Sensitive to extreme values.</a:t>
            </a:r>
          </a:p>
          <a:p>
            <a:pPr marL="742950" lvl="1" indent="-285750" algn="l">
              <a:buFont typeface="Arial" panose="020B0604020202020204" pitchFamily="34" charset="0"/>
              <a:buChar char="•"/>
            </a:pPr>
            <a:r>
              <a:rPr lang="en-US" b="0" i="0" dirty="0">
                <a:solidFill>
                  <a:srgbClr val="111111"/>
                </a:solidFill>
                <a:effectLst/>
                <a:latin typeface="-apple-system"/>
              </a:rPr>
              <a:t>Useful when larger errors are more critical.</a:t>
            </a:r>
          </a:p>
          <a:p>
            <a:endParaRPr lang="en-US" dirty="0"/>
          </a:p>
        </p:txBody>
      </p:sp>
      <p:sp>
        <p:nvSpPr>
          <p:cNvPr id="4" name="Slide Number Placeholder 3"/>
          <p:cNvSpPr>
            <a:spLocks noGrp="1"/>
          </p:cNvSpPr>
          <p:nvPr>
            <p:ph type="sldNum" sz="quarter" idx="5"/>
          </p:nvPr>
        </p:nvSpPr>
        <p:spPr/>
        <p:txBody>
          <a:bodyPr/>
          <a:lstStyle/>
          <a:p>
            <a:fld id="{DD154D62-D7A5-D248-8B93-7A8623E1000B}" type="slidenum">
              <a:rPr lang="en-US" smtClean="0"/>
              <a:pPr/>
              <a:t>24</a:t>
            </a:fld>
            <a:endParaRPr lang="en-US"/>
          </a:p>
        </p:txBody>
      </p:sp>
    </p:spTree>
    <p:extLst>
      <p:ext uri="{BB962C8B-B14F-4D97-AF65-F5344CB8AC3E}">
        <p14:creationId xmlns:p14="http://schemas.microsoft.com/office/powerpoint/2010/main" val="1622005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5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7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brand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61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Left Justified Text">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597388" y="1156446"/>
            <a:ext cx="109728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645589" y="2087563"/>
            <a:ext cx="10972799" cy="3796001"/>
          </a:xfrm>
          <a:prstGeom prst="rect">
            <a:avLst/>
          </a:prstGeom>
        </p:spPr>
        <p:txBody>
          <a:bodyPr/>
          <a:lstStyle>
            <a:lvl1pPr marL="0" indent="0">
              <a:spcBef>
                <a:spcPts val="600"/>
              </a:spcBef>
              <a:spcAft>
                <a:spcPts val="600"/>
              </a:spcAft>
              <a:buNone/>
              <a:defRPr sz="1800">
                <a:latin typeface="Gill Sans MT" panose="020B0502020104020203" pitchFamily="34" charset="0"/>
                <a:cs typeface="Arial" panose="020B0604020202020204" pitchFamily="34" charset="0"/>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3959165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4" name="Text Placeholder 7"/>
          <p:cNvSpPr>
            <a:spLocks noGrp="1"/>
          </p:cNvSpPr>
          <p:nvPr>
            <p:ph type="body" sz="quarter" idx="10"/>
          </p:nvPr>
        </p:nvSpPr>
        <p:spPr>
          <a:xfrm>
            <a:off x="597389" y="2087563"/>
            <a:ext cx="11020999" cy="3291840"/>
          </a:xfrm>
          <a:prstGeom prst="rect">
            <a:avLst/>
          </a:prstGeom>
        </p:spPr>
        <p:txBody>
          <a:bodyPr/>
          <a:lstStyle>
            <a:lvl1pPr marL="285750" marR="0" indent="-285750"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1"/>
            <a:endParaRPr lang="en-US"/>
          </a:p>
          <a:p>
            <a:pPr lvl="0"/>
            <a:endParaRPr lang="en-US"/>
          </a:p>
          <a:p>
            <a:pPr lvl="0"/>
            <a:endParaRPr lang="en-US"/>
          </a:p>
          <a:p>
            <a:pPr lvl="0"/>
            <a:endParaRPr lang="en-US"/>
          </a:p>
        </p:txBody>
      </p:sp>
    </p:spTree>
    <p:extLst>
      <p:ext uri="{BB962C8B-B14F-4D97-AF65-F5344CB8AC3E}">
        <p14:creationId xmlns:p14="http://schemas.microsoft.com/office/powerpoint/2010/main" val="3877437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subhead,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hasCustomPrompt="1"/>
          </p:nvPr>
        </p:nvSpPr>
        <p:spPr>
          <a:xfrm>
            <a:off x="597389" y="2388787"/>
            <a:ext cx="11020999" cy="3291840"/>
          </a:xfrm>
          <a:prstGeom prst="rect">
            <a:avLst/>
          </a:prstGeom>
        </p:spPr>
        <p:txBody>
          <a:bodyPr/>
          <a:lstStyle>
            <a:lvl1pPr marL="285744" marR="0" indent="-285744"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742939" indent="-285750">
              <a:buFont typeface="Wingdings" panose="05000000000000000000" pitchFamily="2" charset="2"/>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Hello</a:t>
            </a:r>
          </a:p>
          <a:p>
            <a:pPr lvl="1"/>
            <a:r>
              <a:rPr lang="en-US"/>
              <a:t>Hello</a:t>
            </a:r>
          </a:p>
          <a:p>
            <a:pPr lvl="1"/>
            <a:endParaRPr lang="en-US"/>
          </a:p>
          <a:p>
            <a:pPr lvl="1"/>
            <a:endParaRPr lang="en-US"/>
          </a:p>
          <a:p>
            <a:pPr lvl="1"/>
            <a:endParaRPr lang="en-US"/>
          </a:p>
          <a:p>
            <a:pPr lvl="0"/>
            <a:endParaRPr lang="en-US"/>
          </a:p>
          <a:p>
            <a:pPr lvl="0"/>
            <a:endParaRPr lang="en-US"/>
          </a:p>
          <a:p>
            <a:pPr lvl="0"/>
            <a:endParaRPr lang="en-US"/>
          </a:p>
        </p:txBody>
      </p:sp>
      <p:sp>
        <p:nvSpPr>
          <p:cNvPr id="14" name="Text Placeholder 13"/>
          <p:cNvSpPr>
            <a:spLocks noGrp="1"/>
          </p:cNvSpPr>
          <p:nvPr>
            <p:ph type="body" sz="quarter" idx="11" hasCustomPrompt="1"/>
          </p:nvPr>
        </p:nvSpPr>
        <p:spPr>
          <a:xfrm>
            <a:off x="587035" y="1903418"/>
            <a:ext cx="11031351" cy="452437"/>
          </a:xfrm>
          <a:prstGeom prst="rect">
            <a:avLst/>
          </a:prstGeom>
        </p:spPr>
        <p:txBody>
          <a:bodyPr/>
          <a:lstStyle>
            <a:lvl1pPr marL="0" indent="0">
              <a:buNone/>
              <a:defRPr sz="2100" b="1" baseline="0">
                <a:solidFill>
                  <a:schemeClr val="accent3"/>
                </a:solidFill>
                <a:latin typeface="Gill Sans MT" panose="020B0502020104020203" pitchFamily="34" charset="0"/>
                <a:cs typeface="Arial" panose="020B0604020202020204" pitchFamily="34" charset="0"/>
              </a:defRPr>
            </a:lvl1pPr>
          </a:lstStyle>
          <a:p>
            <a:pPr lvl="0"/>
            <a:r>
              <a:rPr lang="en-US"/>
              <a:t>Subhead goes here</a:t>
            </a:r>
          </a:p>
        </p:txBody>
      </p:sp>
    </p:spTree>
    <p:extLst>
      <p:ext uri="{BB962C8B-B14F-4D97-AF65-F5344CB8AC3E}">
        <p14:creationId xmlns:p14="http://schemas.microsoft.com/office/powerpoint/2010/main" val="2521124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bulleted list, and photo">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597388" y="2205038"/>
            <a:ext cx="6029896" cy="3840162"/>
          </a:xfrm>
          <a:prstGeom prst="rect">
            <a:avLst/>
          </a:prstGeom>
        </p:spPr>
        <p:txBody>
          <a:bodyPr/>
          <a:lstStyle>
            <a:lvl1pPr>
              <a:spcBef>
                <a:spcPts val="600"/>
              </a:spcBef>
              <a:spcAft>
                <a:spcPts val="600"/>
              </a:spcAft>
              <a:defRPr sz="1800">
                <a:latin typeface="Gill Sans MT" panose="020B0502020104020203" pitchFamily="34" charset="0"/>
                <a:cs typeface="Arial" panose="020B0604020202020204" pitchFamily="34" charset="0"/>
              </a:defRPr>
            </a:lvl1pPr>
            <a:lvl2pPr marL="742938" indent="-285750">
              <a:buFont typeface="Wingdings" panose="05000000000000000000" pitchFamily="2" charset="2"/>
              <a:buChar char="§"/>
              <a:defRPr sz="1800">
                <a:latin typeface="Gill Sans MT" panose="020B0502020104020203" pitchFamily="34" charset="0"/>
              </a:defRPr>
            </a:lvl2pPr>
          </a:lstStyle>
          <a:p>
            <a:pPr lvl="0"/>
            <a:r>
              <a:rPr lang="en-US"/>
              <a:t>Click to edit Master</a:t>
            </a:r>
          </a:p>
          <a:p>
            <a:pPr lvl="1"/>
            <a:endParaRPr lang="en-US"/>
          </a:p>
          <a:p>
            <a:pPr lvl="1"/>
            <a:endParaRPr lang="en-US"/>
          </a:p>
        </p:txBody>
      </p:sp>
      <p:sp>
        <p:nvSpPr>
          <p:cNvPr id="10" name="Picture Placeholder 9"/>
          <p:cNvSpPr>
            <a:spLocks noGrp="1"/>
          </p:cNvSpPr>
          <p:nvPr>
            <p:ph type="pic" sz="quarter" idx="11"/>
          </p:nvPr>
        </p:nvSpPr>
        <p:spPr>
          <a:xfrm>
            <a:off x="7100024" y="2204869"/>
            <a:ext cx="4459816" cy="3862444"/>
          </a:xfrm>
          <a:prstGeom prst="rect">
            <a:avLst/>
          </a:prstGeom>
        </p:spPr>
        <p:txBody>
          <a:bodyPr/>
          <a:lstStyle>
            <a:lvl1pPr>
              <a:defRPr>
                <a:latin typeface="Gill Sans MT" panose="020B0502020104020203" pitchFamily="34" charset="0"/>
              </a:defRPr>
            </a:lvl1pPr>
          </a:lstStyle>
          <a:p>
            <a:endParaRPr lang="en-US"/>
          </a:p>
        </p:txBody>
      </p:sp>
    </p:spTree>
    <p:extLst>
      <p:ext uri="{BB962C8B-B14F-4D97-AF65-F5344CB8AC3E}">
        <p14:creationId xmlns:p14="http://schemas.microsoft.com/office/powerpoint/2010/main" val="2923205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subhead in parens, bulleted list">
    <p:spTree>
      <p:nvGrpSpPr>
        <p:cNvPr id="1" name=""/>
        <p:cNvGrpSpPr/>
        <p:nvPr/>
      </p:nvGrpSpPr>
      <p:grpSpPr>
        <a:xfrm>
          <a:off x="0" y="0"/>
          <a:ext cx="0" cy="0"/>
          <a:chOff x="0" y="0"/>
          <a:chExt cx="0" cy="0"/>
        </a:xfrm>
      </p:grpSpPr>
      <p:sp>
        <p:nvSpPr>
          <p:cNvPr id="11" name="Text Placeholder 7"/>
          <p:cNvSpPr>
            <a:spLocks noGrp="1"/>
          </p:cNvSpPr>
          <p:nvPr>
            <p:ph type="body" sz="quarter" idx="10"/>
          </p:nvPr>
        </p:nvSpPr>
        <p:spPr>
          <a:xfrm>
            <a:off x="597389" y="2388787"/>
            <a:ext cx="10972800" cy="3291840"/>
          </a:xfrm>
          <a:prstGeom prst="rect">
            <a:avLst/>
          </a:prstGeom>
        </p:spPr>
        <p:txBody>
          <a:bodyPr/>
          <a:lstStyle>
            <a:lvl1pPr marL="285744" indent="-285744">
              <a:spcBef>
                <a:spcPts val="600"/>
              </a:spcBef>
              <a:spcAft>
                <a:spcPts val="600"/>
              </a:spcAft>
              <a:buFont typeface="Arial" panose="020B0604020202020204" pitchFamily="34" charset="0"/>
              <a:buChar char="•"/>
              <a:defRPr sz="1800">
                <a:latin typeface="Gill Sans MT" panose="020B0502020104020203" pitchFamily="34" charset="0"/>
                <a:cs typeface="Arial" panose="020B0604020202020204" pitchFamily="34" charset="0"/>
              </a:defRPr>
            </a:lvl1pPr>
            <a:lvl2pPr marL="742939" indent="-285750">
              <a:buFont typeface="Arial" panose="020B0604020202020204" pitchFamily="34" charset="0"/>
              <a:buChar char="•"/>
              <a:defRPr sz="1800">
                <a:latin typeface="Gill Sans MT" panose="020B0502020104020203"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1"/>
            <a:endParaRPr lang="en-US"/>
          </a:p>
          <a:p>
            <a:pPr lvl="1"/>
            <a:endParaRPr lang="en-US"/>
          </a:p>
          <a:p>
            <a:pPr lvl="0"/>
            <a:endParaRPr lang="en-US"/>
          </a:p>
        </p:txBody>
      </p:sp>
      <p:sp>
        <p:nvSpPr>
          <p:cNvPr id="1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rgbClr val="D37D28"/>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663767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eed the Future-only brande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597388" y="1156446"/>
            <a:ext cx="109728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93040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445977" y="102908"/>
            <a:ext cx="10474900" cy="754343"/>
          </a:xfrm>
        </p:spPr>
        <p:txBody>
          <a:bodyPr anchor="ctr"/>
          <a:lstStyle>
            <a:lvl1pPr>
              <a:defRPr sz="1875" b="1" i="0">
                <a:latin typeface="DM Sans" pitchFamily="2" charset="77"/>
              </a:defRPr>
            </a:lvl1pPr>
          </a:lstStyle>
          <a:p>
            <a:r>
              <a:rPr lang="en-US"/>
              <a:t>Click to edit Master title style</a:t>
            </a:r>
          </a:p>
        </p:txBody>
      </p:sp>
      <p:sp>
        <p:nvSpPr>
          <p:cNvPr id="5" name="Slide Number Placeholder 4"/>
          <p:cNvSpPr>
            <a:spLocks noGrp="1"/>
          </p:cNvSpPr>
          <p:nvPr>
            <p:ph type="sldNum" sz="quarter" idx="12"/>
          </p:nvPr>
        </p:nvSpPr>
        <p:spPr>
          <a:xfrm>
            <a:off x="9526817" y="6355293"/>
            <a:ext cx="2411185" cy="365125"/>
          </a:xfrm>
        </p:spPr>
        <p:txBody>
          <a:bodyPr/>
          <a:lstStyle/>
          <a:p>
            <a:fld id="{F384092C-9B9C-9748-AC6A-F06C9D03AD52}" type="slidenum">
              <a:rPr lang="en-US" smtClean="0"/>
              <a:t>‹#›</a:t>
            </a:fld>
            <a:endParaRPr lang="en-US"/>
          </a:p>
        </p:txBody>
      </p:sp>
      <p:sp>
        <p:nvSpPr>
          <p:cNvPr id="7" name="Text Placeholder 6"/>
          <p:cNvSpPr>
            <a:spLocks noGrp="1"/>
          </p:cNvSpPr>
          <p:nvPr>
            <p:ph type="body" sz="quarter" idx="13"/>
          </p:nvPr>
        </p:nvSpPr>
        <p:spPr>
          <a:xfrm>
            <a:off x="603253" y="1397000"/>
            <a:ext cx="10699751" cy="4530990"/>
          </a:xfrm>
          <a:prstGeom prst="rect">
            <a:avLst/>
          </a:prstGeo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1F5E293D-84A8-DE4B-AEA5-5FC36490FA81}"/>
              </a:ext>
            </a:extLst>
          </p:cNvPr>
          <p:cNvSpPr txBox="1"/>
          <p:nvPr userDrawn="1"/>
        </p:nvSpPr>
        <p:spPr>
          <a:xfrm>
            <a:off x="1392225" y="-108858"/>
            <a:ext cx="0" cy="0"/>
          </a:xfrm>
          <a:prstGeom prst="rect">
            <a:avLst/>
          </a:prstGeom>
          <a:noFill/>
        </p:spPr>
        <p:txBody>
          <a:bodyPr wrap="none" rtlCol="0">
            <a:noAutofit/>
          </a:bodyPr>
          <a:lstStyle/>
          <a:p>
            <a:endParaRPr lang="en-US" sz="1125"/>
          </a:p>
        </p:txBody>
      </p:sp>
    </p:spTree>
    <p:extLst>
      <p:ext uri="{BB962C8B-B14F-4D97-AF65-F5344CB8AC3E}">
        <p14:creationId xmlns:p14="http://schemas.microsoft.com/office/powerpoint/2010/main" val="27607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Box 9"/>
          <p:cNvSpPr txBox="1"/>
          <p:nvPr userDrawn="1"/>
        </p:nvSpPr>
        <p:spPr>
          <a:xfrm>
            <a:off x="478345" y="6611159"/>
            <a:ext cx="9634699" cy="230832"/>
          </a:xfrm>
          <a:prstGeom prst="rect">
            <a:avLst/>
          </a:prstGeom>
          <a:noFill/>
          <a:ln w="12700" cap="sq" cmpd="sng">
            <a:noFill/>
            <a:prstDash val="solid"/>
          </a:ln>
        </p:spPr>
        <p:txBody>
          <a:bodyPr wrap="square" rtlCol="0" anchor="t" anchorCtr="0">
            <a:spAutoFit/>
          </a:bodyPr>
          <a:lstStyle/>
          <a:p>
            <a:r>
              <a:rPr lang="en-US" sz="900" b="0" i="1">
                <a:solidFill>
                  <a:schemeClr val="bg1"/>
                </a:solidFill>
                <a:latin typeface="Arial"/>
                <a:cs typeface="Arial"/>
              </a:rPr>
              <a:t>Photo</a:t>
            </a:r>
            <a:r>
              <a:rPr lang="en-US" sz="900" b="0" i="1" baseline="0">
                <a:solidFill>
                  <a:schemeClr val="bg1"/>
                </a:solidFill>
                <a:latin typeface="Arial"/>
                <a:cs typeface="Arial"/>
              </a:rPr>
              <a:t> Credit Goes Here</a:t>
            </a:r>
            <a:endParaRPr lang="en-US" sz="900" b="0" i="1">
              <a:solidFill>
                <a:schemeClr val="bg1"/>
              </a:solidFill>
              <a:latin typeface="Arial"/>
              <a:cs typeface="Arial"/>
            </a:endParaRPr>
          </a:p>
        </p:txBody>
      </p:sp>
      <p:sp>
        <p:nvSpPr>
          <p:cNvPr id="15" name="Text Placeholder 14"/>
          <p:cNvSpPr>
            <a:spLocks noGrp="1"/>
          </p:cNvSpPr>
          <p:nvPr>
            <p:ph type="body" sz="quarter" idx="12" hasCustomPrompt="1"/>
          </p:nvPr>
        </p:nvSpPr>
        <p:spPr>
          <a:xfrm>
            <a:off x="617144" y="5723098"/>
            <a:ext cx="6697133" cy="260350"/>
          </a:xfrm>
          <a:prstGeom prst="rect">
            <a:avLst/>
          </a:prstGeom>
        </p:spPr>
        <p:txBody>
          <a:bodyPr/>
          <a:lstStyle>
            <a:lvl1pPr marL="0" indent="0">
              <a:buNone/>
              <a:defRPr sz="1000" i="1" baseline="0">
                <a:solidFill>
                  <a:schemeClr val="bg1"/>
                </a:solidFill>
                <a:latin typeface="Gill Sans MT" panose="020B0502020104020203" pitchFamily="34" charset="0"/>
                <a:cs typeface="Arial" panose="020B0604020202020204" pitchFamily="34" charset="0"/>
              </a:defRPr>
            </a:lvl1pPr>
          </a:lstStyle>
          <a:p>
            <a:pPr lvl="0"/>
            <a:r>
              <a:rPr lang="en-US"/>
              <a:t>Photo credit: Name/Organization</a:t>
            </a:r>
          </a:p>
        </p:txBody>
      </p:sp>
      <p:sp>
        <p:nvSpPr>
          <p:cNvPr id="17" name="Text Placeholder 16"/>
          <p:cNvSpPr>
            <a:spLocks noGrp="1"/>
          </p:cNvSpPr>
          <p:nvPr>
            <p:ph type="body" sz="quarter" idx="13" hasCustomPrompt="1"/>
          </p:nvPr>
        </p:nvSpPr>
        <p:spPr>
          <a:xfrm>
            <a:off x="603254" y="5175086"/>
            <a:ext cx="10915649" cy="268287"/>
          </a:xfrm>
          <a:prstGeom prst="rect">
            <a:avLst/>
          </a:prstGeom>
        </p:spPr>
        <p:txBody>
          <a:bodyPr/>
          <a:lstStyle>
            <a:lvl1pPr marL="0" indent="0">
              <a:buNone/>
              <a:defRPr sz="1500" b="1" baseline="0">
                <a:solidFill>
                  <a:schemeClr val="bg1"/>
                </a:solidFill>
                <a:latin typeface="Gill Sans MT" panose="020B0502020104020203" pitchFamily="34" charset="0"/>
                <a:cs typeface="Arial" panose="020B0604020202020204" pitchFamily="34" charset="0"/>
              </a:defRPr>
            </a:lvl1pPr>
          </a:lstStyle>
          <a:p>
            <a:pPr lvl="0"/>
            <a:r>
              <a:rPr lang="en-US"/>
              <a:t>Subhead goes here</a:t>
            </a:r>
          </a:p>
        </p:txBody>
      </p:sp>
      <p:sp>
        <p:nvSpPr>
          <p:cNvPr id="19" name="Text Placeholder 18"/>
          <p:cNvSpPr>
            <a:spLocks noGrp="1"/>
          </p:cNvSpPr>
          <p:nvPr>
            <p:ph type="body" sz="quarter" idx="14" hasCustomPrompt="1"/>
          </p:nvPr>
        </p:nvSpPr>
        <p:spPr>
          <a:xfrm>
            <a:off x="1362460" y="3829050"/>
            <a:ext cx="9453033" cy="1195388"/>
          </a:xfrm>
          <a:prstGeom prst="rect">
            <a:avLst/>
          </a:prstGeom>
        </p:spPr>
        <p:txBody>
          <a:bodyPr/>
          <a:lstStyle>
            <a:lvl1pPr marL="0" indent="0" algn="ctr">
              <a:buNone/>
              <a:defRPr sz="3400" baseline="0">
                <a:solidFill>
                  <a:schemeClr val="bg1">
                    <a:lumMod val="85000"/>
                  </a:schemeClr>
                </a:solidFill>
                <a:latin typeface="Gill Sans MT" panose="020B0502020104020203" pitchFamily="34" charset="0"/>
                <a:cs typeface="Arial" panose="020B0604020202020204" pitchFamily="34" charset="0"/>
              </a:defRPr>
            </a:lvl1pPr>
          </a:lstStyle>
          <a:p>
            <a:pPr lvl="0"/>
            <a:r>
              <a:rPr lang="en-US"/>
              <a:t>TITLE OF PRESENTATION GOES HERE AND HERE</a:t>
            </a:r>
          </a:p>
        </p:txBody>
      </p:sp>
    </p:spTree>
    <p:extLst>
      <p:ext uri="{BB962C8B-B14F-4D97-AF65-F5344CB8AC3E}">
        <p14:creationId xmlns:p14="http://schemas.microsoft.com/office/powerpoint/2010/main" val="20996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brand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056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nd Left Justified Text">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597388" y="1156446"/>
            <a:ext cx="109728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645589" y="2087563"/>
            <a:ext cx="10972799" cy="3796001"/>
          </a:xfrm>
          <a:prstGeom prst="rect">
            <a:avLst/>
          </a:prstGeom>
        </p:spPr>
        <p:txBody>
          <a:bodyPr/>
          <a:lstStyle>
            <a:lvl1pPr marL="0" indent="0">
              <a:spcBef>
                <a:spcPts val="600"/>
              </a:spcBef>
              <a:spcAft>
                <a:spcPts val="600"/>
              </a:spcAft>
              <a:buNone/>
              <a:defRPr sz="1800">
                <a:latin typeface="Gill Sans MT" panose="020B0502020104020203" pitchFamily="34" charset="0"/>
                <a:cs typeface="Arial" panose="020B0604020202020204" pitchFamily="34" charset="0"/>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p:txBody>
      </p:sp>
    </p:spTree>
    <p:extLst>
      <p:ext uri="{BB962C8B-B14F-4D97-AF65-F5344CB8AC3E}">
        <p14:creationId xmlns:p14="http://schemas.microsoft.com/office/powerpoint/2010/main" val="108939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4" name="Text Placeholder 7"/>
          <p:cNvSpPr>
            <a:spLocks noGrp="1"/>
          </p:cNvSpPr>
          <p:nvPr>
            <p:ph type="body" sz="quarter" idx="10"/>
          </p:nvPr>
        </p:nvSpPr>
        <p:spPr>
          <a:xfrm>
            <a:off x="597389" y="2087563"/>
            <a:ext cx="11020999" cy="3291840"/>
          </a:xfrm>
          <a:prstGeom prst="rect">
            <a:avLst/>
          </a:prstGeom>
        </p:spPr>
        <p:txBody>
          <a:bodyPr/>
          <a:lstStyle>
            <a:lvl1pPr marL="285744" marR="0" indent="-285744"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a:p>
            <a:pPr lvl="0"/>
            <a:endParaRPr lang="en-US"/>
          </a:p>
          <a:p>
            <a:pPr lvl="0"/>
            <a:endParaRPr lang="en-US"/>
          </a:p>
        </p:txBody>
      </p:sp>
    </p:spTree>
    <p:extLst>
      <p:ext uri="{BB962C8B-B14F-4D97-AF65-F5344CB8AC3E}">
        <p14:creationId xmlns:p14="http://schemas.microsoft.com/office/powerpoint/2010/main" val="857997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subhead, and bulleted list">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597389" y="2388787"/>
            <a:ext cx="11020999" cy="3291840"/>
          </a:xfrm>
          <a:prstGeom prst="rect">
            <a:avLst/>
          </a:prstGeom>
        </p:spPr>
        <p:txBody>
          <a:bodyPr/>
          <a:lstStyle>
            <a:lvl1pPr marL="285744" marR="0" indent="-285744" algn="l" defTabSz="457189" rtl="0" eaLnBrk="1" fontAlgn="auto" latinLnBrk="0" hangingPunct="1">
              <a:lnSpc>
                <a:spcPct val="100000"/>
              </a:lnSpc>
              <a:spcBef>
                <a:spcPts val="600"/>
              </a:spcBef>
              <a:spcAft>
                <a:spcPts val="600"/>
              </a:spcAft>
              <a:buClrTx/>
              <a:buSzTx/>
              <a:buFont typeface="Arial" panose="020B0604020202020204" pitchFamily="34" charset="0"/>
              <a:buChar char="•"/>
              <a:tabLst/>
              <a:defRPr lang="en-US" sz="1800" kern="1200" dirty="0" smtClean="0">
                <a:solidFill>
                  <a:schemeClr val="tx1"/>
                </a:solidFill>
                <a:latin typeface="Gill Sans MT" panose="020B0502020104020203" pitchFamily="34" charset="0"/>
                <a:ea typeface="+mn-ea"/>
                <a:cs typeface="Arial"/>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a:p>
            <a:pPr lvl="0"/>
            <a:endParaRPr lang="en-US"/>
          </a:p>
          <a:p>
            <a:pPr lvl="0"/>
            <a:endParaRPr lang="en-US"/>
          </a:p>
        </p:txBody>
      </p:sp>
      <p:sp>
        <p:nvSpPr>
          <p:cNvPr id="14" name="Text Placeholder 13"/>
          <p:cNvSpPr>
            <a:spLocks noGrp="1"/>
          </p:cNvSpPr>
          <p:nvPr>
            <p:ph type="body" sz="quarter" idx="11" hasCustomPrompt="1"/>
          </p:nvPr>
        </p:nvSpPr>
        <p:spPr>
          <a:xfrm>
            <a:off x="587035" y="1903418"/>
            <a:ext cx="11031351" cy="452437"/>
          </a:xfrm>
          <a:prstGeom prst="rect">
            <a:avLst/>
          </a:prstGeom>
        </p:spPr>
        <p:txBody>
          <a:bodyPr/>
          <a:lstStyle>
            <a:lvl1pPr marL="0" indent="0">
              <a:buNone/>
              <a:defRPr sz="2100" b="1" baseline="0">
                <a:solidFill>
                  <a:schemeClr val="accent3"/>
                </a:solidFill>
                <a:latin typeface="Gill Sans MT" panose="020B0502020104020203" pitchFamily="34" charset="0"/>
                <a:cs typeface="Arial" panose="020B0604020202020204" pitchFamily="34" charset="0"/>
              </a:defRPr>
            </a:lvl1pPr>
          </a:lstStyle>
          <a:p>
            <a:pPr lvl="0"/>
            <a:r>
              <a:rPr lang="en-US"/>
              <a:t>Subhead goes here</a:t>
            </a:r>
          </a:p>
        </p:txBody>
      </p:sp>
    </p:spTree>
    <p:extLst>
      <p:ext uri="{BB962C8B-B14F-4D97-AF65-F5344CB8AC3E}">
        <p14:creationId xmlns:p14="http://schemas.microsoft.com/office/powerpoint/2010/main" val="2749483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bulleted list, and photo">
    <p:spTree>
      <p:nvGrpSpPr>
        <p:cNvPr id="1" name=""/>
        <p:cNvGrpSpPr/>
        <p:nvPr/>
      </p:nvGrpSpPr>
      <p:grpSpPr>
        <a:xfrm>
          <a:off x="0" y="0"/>
          <a:ext cx="0" cy="0"/>
          <a:chOff x="0" y="0"/>
          <a:chExt cx="0" cy="0"/>
        </a:xfrm>
      </p:grpSpPr>
      <p:sp>
        <p:nvSpPr>
          <p:cNvPr id="4"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
        <p:nvSpPr>
          <p:cNvPr id="8" name="Text Placeholder 7"/>
          <p:cNvSpPr>
            <a:spLocks noGrp="1"/>
          </p:cNvSpPr>
          <p:nvPr>
            <p:ph type="body" sz="quarter" idx="10"/>
          </p:nvPr>
        </p:nvSpPr>
        <p:spPr>
          <a:xfrm>
            <a:off x="597388" y="2205038"/>
            <a:ext cx="6029896" cy="3840162"/>
          </a:xfrm>
          <a:prstGeom prst="rect">
            <a:avLst/>
          </a:prstGeom>
        </p:spPr>
        <p:txBody>
          <a:bodyPr/>
          <a:lstStyle>
            <a:lvl1pPr>
              <a:spcBef>
                <a:spcPts val="600"/>
              </a:spcBef>
              <a:spcAft>
                <a:spcPts val="600"/>
              </a:spcAft>
              <a:defRPr sz="1800">
                <a:latin typeface="Gill Sans MT" panose="020B0502020104020203" pitchFamily="34" charset="0"/>
                <a:cs typeface="Arial" panose="020B0604020202020204" pitchFamily="34" charset="0"/>
              </a:defRPr>
            </a:lvl1pPr>
          </a:lstStyle>
          <a:p>
            <a:pPr lvl="0"/>
            <a:r>
              <a:rPr lang="en-US"/>
              <a:t>Click to edit Master</a:t>
            </a:r>
          </a:p>
        </p:txBody>
      </p:sp>
      <p:sp>
        <p:nvSpPr>
          <p:cNvPr id="10" name="Picture Placeholder 9"/>
          <p:cNvSpPr>
            <a:spLocks noGrp="1"/>
          </p:cNvSpPr>
          <p:nvPr>
            <p:ph type="pic" sz="quarter" idx="11"/>
          </p:nvPr>
        </p:nvSpPr>
        <p:spPr>
          <a:xfrm>
            <a:off x="7100024" y="2204869"/>
            <a:ext cx="4459816" cy="3862444"/>
          </a:xfrm>
          <a:prstGeom prst="rect">
            <a:avLst/>
          </a:prstGeom>
        </p:spPr>
        <p:txBody>
          <a:bodyPr/>
          <a:lstStyle>
            <a:lvl1pPr>
              <a:defRPr>
                <a:latin typeface="Gill Sans MT" panose="020B0502020104020203" pitchFamily="34" charset="0"/>
              </a:defRPr>
            </a:lvl1pPr>
          </a:lstStyle>
          <a:p>
            <a:endParaRPr lang="en-US"/>
          </a:p>
        </p:txBody>
      </p:sp>
    </p:spTree>
    <p:extLst>
      <p:ext uri="{BB962C8B-B14F-4D97-AF65-F5344CB8AC3E}">
        <p14:creationId xmlns:p14="http://schemas.microsoft.com/office/powerpoint/2010/main" val="325779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subhead in parens, bulleted list">
    <p:spTree>
      <p:nvGrpSpPr>
        <p:cNvPr id="1" name=""/>
        <p:cNvGrpSpPr/>
        <p:nvPr/>
      </p:nvGrpSpPr>
      <p:grpSpPr>
        <a:xfrm>
          <a:off x="0" y="0"/>
          <a:ext cx="0" cy="0"/>
          <a:chOff x="0" y="0"/>
          <a:chExt cx="0" cy="0"/>
        </a:xfrm>
      </p:grpSpPr>
      <p:sp>
        <p:nvSpPr>
          <p:cNvPr id="11" name="Text Placeholder 7"/>
          <p:cNvSpPr>
            <a:spLocks noGrp="1"/>
          </p:cNvSpPr>
          <p:nvPr>
            <p:ph type="body" sz="quarter" idx="10"/>
          </p:nvPr>
        </p:nvSpPr>
        <p:spPr>
          <a:xfrm>
            <a:off x="597389" y="2388787"/>
            <a:ext cx="10972800" cy="3291840"/>
          </a:xfrm>
          <a:prstGeom prst="rect">
            <a:avLst/>
          </a:prstGeom>
        </p:spPr>
        <p:txBody>
          <a:bodyPr/>
          <a:lstStyle>
            <a:lvl1pPr marL="285744" indent="-285744">
              <a:spcBef>
                <a:spcPts val="600"/>
              </a:spcBef>
              <a:spcAft>
                <a:spcPts val="600"/>
              </a:spcAft>
              <a:buFont typeface="Arial" panose="020B0604020202020204" pitchFamily="34" charset="0"/>
              <a:buChar char="•"/>
              <a:defRPr sz="1800">
                <a:latin typeface="Gill Sans MT" panose="020B0502020104020203" pitchFamily="34" charset="0"/>
                <a:cs typeface="Arial" panose="020B0604020202020204" pitchFamily="34" charset="0"/>
              </a:defRPr>
            </a:lvl1pPr>
            <a:lvl2pPr marL="457189" indent="0">
              <a:buNone/>
              <a:defRPr>
                <a:latin typeface="Arial" panose="020B0604020202020204" pitchFamily="34" charset="0"/>
                <a:cs typeface="Arial" panose="020B0604020202020204" pitchFamily="34" charset="0"/>
              </a:defRPr>
            </a:lvl2pPr>
            <a:lvl3pPr marL="914377" indent="0">
              <a:buNone/>
              <a:defRPr>
                <a:latin typeface="Arial" panose="020B0604020202020204" pitchFamily="34" charset="0"/>
                <a:cs typeface="Arial" panose="020B0604020202020204" pitchFamily="34" charset="0"/>
              </a:defRPr>
            </a:lvl3pPr>
            <a:lvl4pPr marL="1371566" indent="0">
              <a:buNone/>
              <a:defRPr>
                <a:latin typeface="Arial" panose="020B0604020202020204" pitchFamily="34" charset="0"/>
                <a:cs typeface="Arial" panose="020B0604020202020204" pitchFamily="34" charset="0"/>
              </a:defRPr>
            </a:lvl4pPr>
            <a:lvl5pPr marL="1828754" indent="0">
              <a:buNone/>
              <a:defRPr>
                <a:latin typeface="Arial" panose="020B0604020202020204" pitchFamily="34" charset="0"/>
                <a:cs typeface="Arial" panose="020B0604020202020204" pitchFamily="34" charset="0"/>
              </a:defRPr>
            </a:lvl5pPr>
          </a:lstStyle>
          <a:p>
            <a:pPr lvl="0"/>
            <a:r>
              <a:rPr lang="en-US"/>
              <a:t>Click to edit Master text styles</a:t>
            </a:r>
          </a:p>
          <a:p>
            <a:pPr lvl="0"/>
            <a:endParaRPr lang="en-US"/>
          </a:p>
        </p:txBody>
      </p:sp>
      <p:sp>
        <p:nvSpPr>
          <p:cNvPr id="13" name="Title 1"/>
          <p:cNvSpPr>
            <a:spLocks noGrp="1"/>
          </p:cNvSpPr>
          <p:nvPr>
            <p:ph type="title" hasCustomPrompt="1"/>
          </p:nvPr>
        </p:nvSpPr>
        <p:spPr bwMode="auto">
          <a:xfrm>
            <a:off x="597388" y="1156446"/>
            <a:ext cx="10972800" cy="5970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t" anchorCtr="0" compatLnSpc="1">
            <a:prstTxWarp prst="textNoShape">
              <a:avLst/>
            </a:prstTxWarp>
          </a:bodyPr>
          <a:lstStyle>
            <a:lvl1pPr>
              <a:defRPr sz="3200" cap="all" baseline="0">
                <a:solidFill>
                  <a:srgbClr val="D37D28"/>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3394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ed the Future-only brande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597388" y="1156446"/>
            <a:ext cx="10972800" cy="597049"/>
          </a:xfrm>
          <a:prstGeom prst="rect">
            <a:avLst/>
          </a:prstGeom>
          <a:noFill/>
          <a:ln w="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0" numCol="1" anchor="t" anchorCtr="0" compatLnSpc="1">
            <a:prstTxWarp prst="textNoShape">
              <a:avLst/>
            </a:prstTxWarp>
          </a:bodyPr>
          <a:lstStyle>
            <a:lvl1pPr>
              <a:defRPr sz="3200" cap="all" baseline="0">
                <a:solidFill>
                  <a:schemeClr val="accent3"/>
                </a:solidFill>
                <a:latin typeface="Gill Sans MT" panose="020B0502020104020203" pitchFamily="34" charset="0"/>
                <a:cs typeface="Arial" panose="020B0604020202020204" pitchFamily="34" charset="0"/>
              </a:defRPr>
            </a:lvl1pPr>
          </a:lstStyle>
          <a:p>
            <a:r>
              <a:rPr lang="en-US" altLang="en-US"/>
              <a:t>HEADER HERE</a:t>
            </a:r>
          </a:p>
        </p:txBody>
      </p:sp>
    </p:spTree>
    <p:extLst>
      <p:ext uri="{BB962C8B-B14F-4D97-AF65-F5344CB8AC3E}">
        <p14:creationId xmlns:p14="http://schemas.microsoft.com/office/powerpoint/2010/main" val="147745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png"/><Relationship Id="rId5" Type="http://schemas.openxmlformats.org/officeDocument/2006/relationships/slideLayout" Target="../slideLayouts/slideLayout15.xml"/><Relationship Id="rId10" Type="http://schemas.openxmlformats.org/officeDocument/2006/relationships/image" Target="../media/image2.emf"/><Relationship Id="rId4" Type="http://schemas.openxmlformats.org/officeDocument/2006/relationships/slideLayout" Target="../slideLayouts/slideLayout14.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a:srcRect/>
          <a:stretch/>
        </p:blipFill>
        <p:spPr>
          <a:xfrm>
            <a:off x="156092" y="5942146"/>
            <a:ext cx="3139173" cy="915854"/>
          </a:xfrm>
          <a:prstGeom prst="rect">
            <a:avLst/>
          </a:prstGeom>
        </p:spPr>
      </p:pic>
      <p:sp>
        <p:nvSpPr>
          <p:cNvPr id="5" name="Rectangle 4"/>
          <p:cNvSpPr/>
          <p:nvPr userDrawn="1"/>
        </p:nvSpPr>
        <p:spPr>
          <a:xfrm>
            <a:off x="0" y="5102420"/>
            <a:ext cx="12192000" cy="84668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Rectangle 6"/>
          <p:cNvSpPr/>
          <p:nvPr userDrawn="1"/>
        </p:nvSpPr>
        <p:spPr>
          <a:xfrm>
            <a:off x="0" y="-1"/>
            <a:ext cx="12192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horizontal RGB 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9288" y="225748"/>
            <a:ext cx="4535200" cy="577885"/>
          </a:xfrm>
          <a:prstGeom prst="rect">
            <a:avLst/>
          </a:prstGeom>
        </p:spPr>
      </p:pic>
    </p:spTree>
    <p:extLst>
      <p:ext uri="{BB962C8B-B14F-4D97-AF65-F5344CB8AC3E}">
        <p14:creationId xmlns:p14="http://schemas.microsoft.com/office/powerpoint/2010/main" val="1448004005"/>
      </p:ext>
    </p:extLst>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1"/>
            <a:ext cx="12192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descr="horizontal RGB 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89288" y="225748"/>
            <a:ext cx="4535200" cy="577885"/>
          </a:xfrm>
          <a:prstGeom prst="rect">
            <a:avLst/>
          </a:prstGeom>
        </p:spPr>
      </p:pic>
      <p:pic>
        <p:nvPicPr>
          <p:cNvPr id="5" name="Picture 4"/>
          <p:cNvPicPr>
            <a:picLocks noChangeAspect="1"/>
          </p:cNvPicPr>
          <p:nvPr userDrawn="1"/>
        </p:nvPicPr>
        <p:blipFill>
          <a:blip r:embed="rId9"/>
          <a:srcRect/>
          <a:stretch/>
        </p:blipFill>
        <p:spPr>
          <a:xfrm>
            <a:off x="156092" y="5942146"/>
            <a:ext cx="3139173" cy="915854"/>
          </a:xfrm>
          <a:prstGeom prst="rect">
            <a:avLst/>
          </a:prstGeom>
        </p:spPr>
      </p:pic>
    </p:spTree>
    <p:extLst>
      <p:ext uri="{BB962C8B-B14F-4D97-AF65-F5344CB8AC3E}">
        <p14:creationId xmlns:p14="http://schemas.microsoft.com/office/powerpoint/2010/main" val="3085796189"/>
      </p:ext>
    </p:extLst>
  </p:cSld>
  <p:clrMap bg1="lt1" tx1="dk1" bg2="lt2" tx2="dk2" accent1="accent1" accent2="accent2" accent3="accent3" accent4="accent4" accent5="accent5" accent6="accent6" hlink="hlink" folHlink="folHlink"/>
  <p:sldLayoutIdLst>
    <p:sldLayoutId id="2147483693" r:id="rId1"/>
    <p:sldLayoutId id="2147483692" r:id="rId2"/>
    <p:sldLayoutId id="2147483694" r:id="rId3"/>
    <p:sldLayoutId id="2147483695" r:id="rId4"/>
    <p:sldLayoutId id="2147483697" r:id="rId5"/>
    <p:sldLayoutId id="2147483696"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1"/>
            <a:ext cx="12192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5" name="Picture 4" descr="horizont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9288" y="225748"/>
            <a:ext cx="4535200" cy="577885"/>
          </a:xfrm>
          <a:prstGeom prst="rect">
            <a:avLst/>
          </a:prstGeom>
        </p:spPr>
      </p:pic>
    </p:spTree>
    <p:extLst>
      <p:ext uri="{BB962C8B-B14F-4D97-AF65-F5344CB8AC3E}">
        <p14:creationId xmlns:p14="http://schemas.microsoft.com/office/powerpoint/2010/main" val="2831001550"/>
      </p:ext>
    </p:extLst>
  </p:cSld>
  <p:clrMap bg1="lt1" tx1="dk1" bg2="lt2" tx2="dk2" accent1="accent1" accent2="accent2" accent3="accent3" accent4="accent4" accent5="accent5" accent6="accent6" hlink="hlink" folHlink="folHlink"/>
  <p:sldLayoutIdLst>
    <p:sldLayoutId id="2147483708" r:id="rId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5"/>
            <a:ext cx="12192000" cy="580641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Subtitle 4"/>
          <p:cNvSpPr txBox="1">
            <a:spLocks/>
          </p:cNvSpPr>
          <p:nvPr userDrawn="1"/>
        </p:nvSpPr>
        <p:spPr>
          <a:xfrm>
            <a:off x="630385" y="5256491"/>
            <a:ext cx="10952017" cy="1099863"/>
          </a:xfrm>
          <a:prstGeom prst="rect">
            <a:avLst/>
          </a:prstGeom>
        </p:spPr>
        <p:txBody>
          <a:bodyPr anchor="t"/>
          <a:lstStyle/>
          <a:p>
            <a:pPr marL="231769" lvl="2" indent="-231769" algn="ctr">
              <a:lnSpc>
                <a:spcPts val="2000"/>
              </a:lnSpc>
            </a:pPr>
            <a:r>
              <a:rPr lang="en-US" sz="2000" err="1">
                <a:solidFill>
                  <a:schemeClr val="bg1"/>
                </a:solidFill>
                <a:latin typeface="Gill Sans MT"/>
                <a:cs typeface="Gill Sans MT"/>
              </a:rPr>
              <a:t>www.feedthefuture.gov</a:t>
            </a:r>
            <a:endParaRPr lang="en-US" sz="2000">
              <a:solidFill>
                <a:schemeClr val="bg1"/>
              </a:solidFill>
              <a:latin typeface="Gill Sans MT"/>
              <a:cs typeface="Gill Sans MT"/>
            </a:endParaRPr>
          </a:p>
        </p:txBody>
      </p:sp>
      <p:pic>
        <p:nvPicPr>
          <p:cNvPr id="3" name="Picture 2" descr="vertical RGB 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39559" y="1580054"/>
            <a:ext cx="6593612" cy="2302837"/>
          </a:xfrm>
          <a:prstGeom prst="rect">
            <a:avLst/>
          </a:prstGeom>
        </p:spPr>
      </p:pic>
      <p:pic>
        <p:nvPicPr>
          <p:cNvPr id="9" name="Picture 8"/>
          <p:cNvPicPr>
            <a:picLocks noChangeAspect="1"/>
          </p:cNvPicPr>
          <p:nvPr userDrawn="1"/>
        </p:nvPicPr>
        <p:blipFill>
          <a:blip r:embed="rId4"/>
          <a:srcRect/>
          <a:stretch/>
        </p:blipFill>
        <p:spPr>
          <a:xfrm>
            <a:off x="156092" y="5942146"/>
            <a:ext cx="3139173" cy="915854"/>
          </a:xfrm>
          <a:prstGeom prst="rect">
            <a:avLst/>
          </a:prstGeom>
        </p:spPr>
      </p:pic>
    </p:spTree>
    <p:extLst>
      <p:ext uri="{BB962C8B-B14F-4D97-AF65-F5344CB8AC3E}">
        <p14:creationId xmlns:p14="http://schemas.microsoft.com/office/powerpoint/2010/main" val="451978955"/>
      </p:ext>
    </p:extLst>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1"/>
            <a:ext cx="12192000" cy="105830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descr="horizontal RGB white.eps"/>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89288" y="225748"/>
            <a:ext cx="4535200" cy="577885"/>
          </a:xfrm>
          <a:prstGeom prst="rect">
            <a:avLst/>
          </a:prstGeom>
        </p:spPr>
      </p:pic>
      <p:pic>
        <p:nvPicPr>
          <p:cNvPr id="5" name="Picture 4"/>
          <p:cNvPicPr>
            <a:picLocks noChangeAspect="1"/>
          </p:cNvPicPr>
          <p:nvPr userDrawn="1"/>
        </p:nvPicPr>
        <p:blipFill>
          <a:blip r:embed="rId11"/>
          <a:srcRect/>
          <a:stretch/>
        </p:blipFill>
        <p:spPr>
          <a:xfrm>
            <a:off x="156092" y="5942146"/>
            <a:ext cx="3139173" cy="915854"/>
          </a:xfrm>
          <a:prstGeom prst="rect">
            <a:avLst/>
          </a:prstGeom>
        </p:spPr>
      </p:pic>
    </p:spTree>
    <p:extLst>
      <p:ext uri="{BB962C8B-B14F-4D97-AF65-F5344CB8AC3E}">
        <p14:creationId xmlns:p14="http://schemas.microsoft.com/office/powerpoint/2010/main" val="302867042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epub.ub.uni-muenchen.de/1769/1/paper_399.pdf" TargetMode="External"/><Relationship Id="rId2" Type="http://schemas.openxmlformats.org/officeDocument/2006/relationships/hyperlink" Target="https://doi.org/10.1371/journal.pone.0244953" TargetMode="External"/><Relationship Id="rId1" Type="http://schemas.openxmlformats.org/officeDocument/2006/relationships/slideLayout" Target="../slideLayouts/slideLayout5.xml"/><Relationship Id="rId4" Type="http://schemas.openxmlformats.org/officeDocument/2006/relationships/hyperlink" Target="https://r.geocompx.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35E_2BF4414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637467" y="4461360"/>
            <a:ext cx="5903652" cy="536731"/>
          </a:xfrm>
        </p:spPr>
        <p:txBody>
          <a:bodyPr lIns="91440" tIns="45720" rIns="91440" bIns="45720" anchor="t"/>
          <a:lstStyle/>
          <a:p>
            <a:r>
              <a:rPr lang="en-US" sz="2000" dirty="0">
                <a:solidFill>
                  <a:schemeClr val="tx1"/>
                </a:solidFill>
                <a:latin typeface="Gill Sans MT"/>
                <a:cs typeface="Arial"/>
              </a:rPr>
              <a:t>Jamie Parr &amp; Tesfayi Gebreselassie, ICF</a:t>
            </a:r>
          </a:p>
        </p:txBody>
      </p:sp>
      <p:sp>
        <p:nvSpPr>
          <p:cNvPr id="7" name="Text Placeholder 5">
            <a:extLst>
              <a:ext uri="{FF2B5EF4-FFF2-40B4-BE49-F238E27FC236}">
                <a16:creationId xmlns:a16="http://schemas.microsoft.com/office/drawing/2014/main" id="{F669E375-F853-4C33-87C0-039E7F7009BD}"/>
              </a:ext>
            </a:extLst>
          </p:cNvPr>
          <p:cNvSpPr txBox="1">
            <a:spLocks/>
          </p:cNvSpPr>
          <p:nvPr/>
        </p:nvSpPr>
        <p:spPr>
          <a:xfrm>
            <a:off x="2532600" y="1355748"/>
            <a:ext cx="7127744" cy="1447611"/>
          </a:xfrm>
          <a:prstGeom prst="rect">
            <a:avLst/>
          </a:prstGeom>
        </p:spPr>
        <p:txBody>
          <a:bodyPr/>
          <a:lstStyle>
            <a:lvl1pPr marL="0" indent="0" algn="ctr" defTabSz="457200" rtl="0" eaLnBrk="1" latinLnBrk="0" hangingPunct="1">
              <a:spcBef>
                <a:spcPct val="20000"/>
              </a:spcBef>
              <a:buFont typeface="Arial"/>
              <a:buNone/>
              <a:defRPr sz="3400" kern="1200" baseline="0">
                <a:solidFill>
                  <a:schemeClr val="bg1">
                    <a:lumMod val="8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200" dirty="0">
              <a:solidFill>
                <a:schemeClr val="tx1"/>
              </a:solidFill>
              <a:latin typeface="Gill Sans MT" panose="020B0502020104020203" pitchFamily="34" charset="0"/>
            </a:endParaRPr>
          </a:p>
        </p:txBody>
      </p:sp>
      <p:sp>
        <p:nvSpPr>
          <p:cNvPr id="6" name="Text Placeholder 5">
            <a:extLst>
              <a:ext uri="{FF2B5EF4-FFF2-40B4-BE49-F238E27FC236}">
                <a16:creationId xmlns:a16="http://schemas.microsoft.com/office/drawing/2014/main" id="{18365E43-FD0D-B2F4-58F8-AED4DA6AF3E6}"/>
              </a:ext>
            </a:extLst>
          </p:cNvPr>
          <p:cNvSpPr txBox="1">
            <a:spLocks/>
          </p:cNvSpPr>
          <p:nvPr/>
        </p:nvSpPr>
        <p:spPr>
          <a:xfrm>
            <a:off x="1817510" y="1604022"/>
            <a:ext cx="8556977" cy="201146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Gill Sans MT"/>
                <a:ea typeface="+mn-ea"/>
                <a:cs typeface="Calibri"/>
              </a:rPr>
              <a:t>Predicting Rental Values of Owner-Occupied Dwellings when Information on Rents is Not Collected</a:t>
            </a:r>
          </a:p>
        </p:txBody>
      </p:sp>
      <p:sp>
        <p:nvSpPr>
          <p:cNvPr id="9" name="TextBox 8">
            <a:extLst>
              <a:ext uri="{FF2B5EF4-FFF2-40B4-BE49-F238E27FC236}">
                <a16:creationId xmlns:a16="http://schemas.microsoft.com/office/drawing/2014/main" id="{83141BA0-C8A7-F9F2-B946-0C6969698B57}"/>
              </a:ext>
            </a:extLst>
          </p:cNvPr>
          <p:cNvSpPr txBox="1"/>
          <p:nvPr/>
        </p:nvSpPr>
        <p:spPr>
          <a:xfrm>
            <a:off x="451183" y="5179086"/>
            <a:ext cx="9727533" cy="646331"/>
          </a:xfrm>
          <a:prstGeom prst="rect">
            <a:avLst/>
          </a:prstGeom>
          <a:noFill/>
        </p:spPr>
        <p:txBody>
          <a:bodyPr wrap="square">
            <a:spAutoFit/>
          </a:bodyPr>
          <a:lstStyle/>
          <a:p>
            <a:r>
              <a:rPr lang="en-US" sz="1800" dirty="0">
                <a:solidFill>
                  <a:schemeClr val="bg1"/>
                </a:solidFill>
                <a:latin typeface="Gill Sans MT"/>
                <a:cs typeface="Arial"/>
              </a:rPr>
              <a:t>March 18, 2024, </a:t>
            </a:r>
          </a:p>
          <a:p>
            <a:r>
              <a:rPr lang="en-US" sz="1800" dirty="0">
                <a:solidFill>
                  <a:schemeClr val="bg1"/>
                </a:solidFill>
                <a:latin typeface="Gill Sans MT"/>
                <a:cs typeface="Arial"/>
              </a:rPr>
              <a:t>Comparative Survey Design and Implementation Workshop, </a:t>
            </a:r>
            <a:r>
              <a:rPr lang="en-US" sz="1800" dirty="0" err="1">
                <a:solidFill>
                  <a:schemeClr val="bg1"/>
                </a:solidFill>
                <a:latin typeface="Gill Sans MT"/>
                <a:cs typeface="Arial"/>
              </a:rPr>
              <a:t>aconium</a:t>
            </a:r>
            <a:r>
              <a:rPr lang="en-US" sz="1800" dirty="0">
                <a:solidFill>
                  <a:schemeClr val="bg1"/>
                </a:solidFill>
                <a:latin typeface="Gill Sans MT"/>
                <a:cs typeface="Arial"/>
              </a:rPr>
              <a:t> Akademie, Berlin, Germany</a:t>
            </a:r>
          </a:p>
        </p:txBody>
      </p:sp>
    </p:spTree>
    <p:extLst>
      <p:ext uri="{BB962C8B-B14F-4D97-AF65-F5344CB8AC3E}">
        <p14:creationId xmlns:p14="http://schemas.microsoft.com/office/powerpoint/2010/main" val="362844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B760-0189-0C58-F7D3-4784ED5A2279}"/>
              </a:ext>
            </a:extLst>
          </p:cNvPr>
          <p:cNvSpPr>
            <a:spLocks noGrp="1"/>
          </p:cNvSpPr>
          <p:nvPr>
            <p:ph type="title"/>
          </p:nvPr>
        </p:nvSpPr>
        <p:spPr>
          <a:xfrm>
            <a:off x="1826307" y="1347539"/>
            <a:ext cx="8384493" cy="697832"/>
          </a:xfrm>
        </p:spPr>
        <p:txBody>
          <a:bodyPr/>
          <a:lstStyle/>
          <a:p>
            <a:r>
              <a:rPr lang="en-US" dirty="0">
                <a:latin typeface="Gill Sans MT"/>
                <a:cs typeface="Arial"/>
              </a:rPr>
              <a:t>Options 1 and 2 (continued …)</a:t>
            </a:r>
            <a:endParaRPr lang="en-US" dirty="0"/>
          </a:p>
        </p:txBody>
      </p:sp>
      <p:sp>
        <p:nvSpPr>
          <p:cNvPr id="3" name="Text Placeholder 2">
            <a:extLst>
              <a:ext uri="{FF2B5EF4-FFF2-40B4-BE49-F238E27FC236}">
                <a16:creationId xmlns:a16="http://schemas.microsoft.com/office/drawing/2014/main" id="{392BFBDE-D89E-FE03-B45C-348B2C44F0C0}"/>
              </a:ext>
            </a:extLst>
          </p:cNvPr>
          <p:cNvSpPr>
            <a:spLocks noGrp="1"/>
          </p:cNvSpPr>
          <p:nvPr>
            <p:ph type="body" sz="quarter" idx="10"/>
          </p:nvPr>
        </p:nvSpPr>
        <p:spPr>
          <a:xfrm>
            <a:off x="1981201" y="2207880"/>
            <a:ext cx="8229599" cy="3302581"/>
          </a:xfrm>
        </p:spPr>
        <p:txBody>
          <a:bodyPr lIns="91440" tIns="45720" rIns="91440" bIns="45720" anchor="t"/>
          <a:lstStyle/>
          <a:p>
            <a:pPr marL="285750" indent="-285750">
              <a:buFont typeface="Arial" panose="020B0604020202020204" pitchFamily="34" charset="0"/>
              <a:buChar char="•"/>
            </a:pPr>
            <a:r>
              <a:rPr lang="en-US" dirty="0">
                <a:latin typeface="Gill Sans MT"/>
                <a:cs typeface="Arial"/>
              </a:rPr>
              <a:t>Option 1: </a:t>
            </a:r>
          </a:p>
          <a:p>
            <a:pPr lvl="1"/>
            <a:r>
              <a:rPr lang="en-US" sz="1700" dirty="0">
                <a:latin typeface="Gill Sans MT" panose="020B0502020104020203" pitchFamily="34" charset="0"/>
                <a:ea typeface="Gill Sans"/>
                <a:cs typeface="Gill Sans"/>
              </a:rPr>
              <a:t>Insufficient rent data to use conventional approach – </a:t>
            </a:r>
            <a:r>
              <a:rPr lang="en-US" sz="1700" dirty="0">
                <a:latin typeface="Gill Sans MT" panose="020B0502020104020203" pitchFamily="34" charset="0"/>
                <a:cs typeface="Arial"/>
              </a:rPr>
              <a:t>hedonic housing regression (using an econometric model) is used in most cases to predict/impute rental-values</a:t>
            </a:r>
          </a:p>
          <a:p>
            <a:pPr marL="285750" indent="-285750">
              <a:buFont typeface="Arial" panose="020B0604020202020204" pitchFamily="34" charset="0"/>
              <a:buChar char="•"/>
            </a:pPr>
            <a:endParaRPr lang="en-US" dirty="0">
              <a:cs typeface="Arial"/>
            </a:endParaRPr>
          </a:p>
          <a:p>
            <a:pPr marL="285750" indent="-285750">
              <a:buFont typeface="Arial" panose="020B0604020202020204" pitchFamily="34" charset="0"/>
              <a:buChar char="•"/>
            </a:pPr>
            <a:r>
              <a:rPr lang="en-US" dirty="0">
                <a:latin typeface="Gill Sans MT"/>
                <a:cs typeface="Arial"/>
              </a:rPr>
              <a:t>Option 2: </a:t>
            </a:r>
          </a:p>
          <a:p>
            <a:pPr marL="365760" indent="-182880">
              <a:spcBef>
                <a:spcPts val="0"/>
              </a:spcBef>
              <a:spcAft>
                <a:spcPts val="1200"/>
              </a:spcAft>
              <a:buFont typeface="Arial" panose="020B0604020202020204" pitchFamily="34" charset="0"/>
              <a:buChar char="•"/>
            </a:pPr>
            <a:r>
              <a:rPr lang="en-US" sz="1700" dirty="0">
                <a:latin typeface="Gill Sans MT"/>
                <a:cs typeface="Arial"/>
              </a:rPr>
              <a:t>Results from both the baseline and midline parallel surveys analysis </a:t>
            </a:r>
            <a:r>
              <a:rPr lang="en-US" sz="1700" u="sng" dirty="0">
                <a:latin typeface="Gill Sans MT"/>
                <a:cs typeface="Arial"/>
              </a:rPr>
              <a:t>after removing per capita daily housing expenditure</a:t>
            </a:r>
            <a:r>
              <a:rPr lang="en-US" sz="1700" dirty="0">
                <a:latin typeface="Gill Sans MT"/>
                <a:cs typeface="Arial"/>
              </a:rPr>
              <a:t> show that poverty prevalence increased substantially (from 9.2% to 22.6% for 2019 Nepal Baseline and 2.8% to 16.6% for the 2022 Parallel survey). </a:t>
            </a:r>
            <a:endParaRPr lang="en-US" sz="1700" dirty="0"/>
          </a:p>
          <a:p>
            <a:r>
              <a:rPr lang="en-US" dirty="0">
                <a:latin typeface="Gill Sans MT"/>
                <a:cs typeface="Arial"/>
              </a:rPr>
              <a:t>	</a:t>
            </a:r>
          </a:p>
        </p:txBody>
      </p:sp>
    </p:spTree>
    <p:extLst>
      <p:ext uri="{BB962C8B-B14F-4D97-AF65-F5344CB8AC3E}">
        <p14:creationId xmlns:p14="http://schemas.microsoft.com/office/powerpoint/2010/main" val="270521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8BE118-8588-AF4D-EC6B-1932720F6E69}"/>
              </a:ext>
            </a:extLst>
          </p:cNvPr>
          <p:cNvSpPr>
            <a:spLocks noGrp="1"/>
          </p:cNvSpPr>
          <p:nvPr>
            <p:ph type="body" sz="quarter" idx="10"/>
          </p:nvPr>
        </p:nvSpPr>
        <p:spPr>
          <a:xfrm>
            <a:off x="1981200" y="2009274"/>
            <a:ext cx="8229600" cy="3847241"/>
          </a:xfrm>
        </p:spPr>
        <p:txBody>
          <a:bodyPr lIns="91440" tIns="45720" rIns="91440" bIns="45720" anchor="t"/>
          <a:lstStyle/>
          <a:p>
            <a:pPr marL="285115" indent="-285115"/>
            <a:r>
              <a:rPr lang="en-US" dirty="0">
                <a:latin typeface="Gill Sans MT"/>
                <a:cs typeface="Arial"/>
              </a:rPr>
              <a:t>Housing expenditure is a relevant part of consumption aggregate in measuring poverty.  Thus, housing expenditure should be included in the construction of the total consumption expenditure for poverty analysis (</a:t>
            </a:r>
            <a:r>
              <a:rPr lang="en-US" dirty="0" err="1">
                <a:latin typeface="Gill Sans MT"/>
                <a:cs typeface="Arial"/>
              </a:rPr>
              <a:t>Balcazar</a:t>
            </a:r>
            <a:r>
              <a:rPr lang="en-US" dirty="0">
                <a:latin typeface="Gill Sans MT"/>
                <a:cs typeface="Arial"/>
              </a:rPr>
              <a:t>, et al. 2017).</a:t>
            </a:r>
          </a:p>
          <a:p>
            <a:pPr marL="285115" indent="-285115"/>
            <a:r>
              <a:rPr lang="en-US" dirty="0">
                <a:latin typeface="Gill Sans MT"/>
                <a:cs typeface="Arial"/>
              </a:rPr>
              <a:t>Guidelines from Deaton and Zaidi (2002) state four main approaches: self-reporting (or self-assessment), hedonic regression, rent-to-value, and user-cost methods to impute rental-value of owner-occupied dwellings.</a:t>
            </a:r>
          </a:p>
          <a:p>
            <a:pPr marL="285115" indent="-285115"/>
            <a:r>
              <a:rPr lang="en-US" dirty="0">
                <a:latin typeface="Gill Sans MT"/>
                <a:cs typeface="Arial"/>
              </a:rPr>
              <a:t>For the ZOI surveys, we apply hedonic housing regression (using an econometric model) to predict/impute rental-values. </a:t>
            </a:r>
            <a:endParaRPr lang="en-US" dirty="0"/>
          </a:p>
        </p:txBody>
      </p:sp>
      <p:sp>
        <p:nvSpPr>
          <p:cNvPr id="3" name="Title 2">
            <a:extLst>
              <a:ext uri="{FF2B5EF4-FFF2-40B4-BE49-F238E27FC236}">
                <a16:creationId xmlns:a16="http://schemas.microsoft.com/office/drawing/2014/main" id="{2B98CE85-71A1-B063-04EB-40882E2344FE}"/>
              </a:ext>
            </a:extLst>
          </p:cNvPr>
          <p:cNvSpPr>
            <a:spLocks noGrp="1"/>
          </p:cNvSpPr>
          <p:nvPr>
            <p:ph type="title"/>
          </p:nvPr>
        </p:nvSpPr>
        <p:spPr>
          <a:xfrm>
            <a:off x="1981200" y="1249563"/>
            <a:ext cx="8229600" cy="597049"/>
          </a:xfrm>
        </p:spPr>
        <p:txBody>
          <a:bodyPr/>
          <a:lstStyle/>
          <a:p>
            <a:r>
              <a:rPr lang="en-US" dirty="0"/>
              <a:t>Rationale</a:t>
            </a:r>
          </a:p>
        </p:txBody>
      </p:sp>
    </p:spTree>
    <p:extLst>
      <p:ext uri="{BB962C8B-B14F-4D97-AF65-F5344CB8AC3E}">
        <p14:creationId xmlns:p14="http://schemas.microsoft.com/office/powerpoint/2010/main" val="55745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DB40-9A41-6A2A-F7C3-CA0D5EAA6A2B}"/>
              </a:ext>
            </a:extLst>
          </p:cNvPr>
          <p:cNvSpPr>
            <a:spLocks noGrp="1"/>
          </p:cNvSpPr>
          <p:nvPr>
            <p:ph type="title"/>
          </p:nvPr>
        </p:nvSpPr>
        <p:spPr>
          <a:xfrm>
            <a:off x="1827663" y="2551401"/>
            <a:ext cx="8699969" cy="1647620"/>
          </a:xfrm>
        </p:spPr>
        <p:txBody>
          <a:bodyPr/>
          <a:lstStyle/>
          <a:p>
            <a:r>
              <a:rPr lang="en-US" dirty="0"/>
              <a:t>An approach to predict rental values for owner-occupied dwellings in the parallel survey</a:t>
            </a:r>
          </a:p>
        </p:txBody>
      </p:sp>
    </p:spTree>
    <p:extLst>
      <p:ext uri="{BB962C8B-B14F-4D97-AF65-F5344CB8AC3E}">
        <p14:creationId xmlns:p14="http://schemas.microsoft.com/office/powerpoint/2010/main" val="8017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D5A2-B6A1-1C2F-FF95-E1902D21E6F7}"/>
              </a:ext>
            </a:extLst>
          </p:cNvPr>
          <p:cNvSpPr>
            <a:spLocks noGrp="1"/>
          </p:cNvSpPr>
          <p:nvPr>
            <p:ph type="title"/>
          </p:nvPr>
        </p:nvSpPr>
        <p:spPr>
          <a:xfrm>
            <a:off x="609600" y="1228636"/>
            <a:ext cx="10972800" cy="597049"/>
          </a:xfrm>
        </p:spPr>
        <p:txBody>
          <a:bodyPr/>
          <a:lstStyle/>
          <a:p>
            <a:r>
              <a:rPr lang="en-US" dirty="0"/>
              <a:t>SMRFS Data Analysis team Approach</a:t>
            </a:r>
          </a:p>
        </p:txBody>
      </p:sp>
      <p:sp>
        <p:nvSpPr>
          <p:cNvPr id="3" name="Text Placeholder 2">
            <a:extLst>
              <a:ext uri="{FF2B5EF4-FFF2-40B4-BE49-F238E27FC236}">
                <a16:creationId xmlns:a16="http://schemas.microsoft.com/office/drawing/2014/main" id="{039AC92A-9794-744B-9C0B-5A5F34098505}"/>
              </a:ext>
            </a:extLst>
          </p:cNvPr>
          <p:cNvSpPr>
            <a:spLocks noGrp="1"/>
          </p:cNvSpPr>
          <p:nvPr>
            <p:ph type="body" sz="quarter" idx="10"/>
          </p:nvPr>
        </p:nvSpPr>
        <p:spPr>
          <a:xfrm>
            <a:off x="1684422" y="1952540"/>
            <a:ext cx="8514892" cy="3942933"/>
          </a:xfrm>
        </p:spPr>
        <p:txBody>
          <a:bodyPr lIns="91440" tIns="45720" rIns="91440" bIns="45720" anchor="t"/>
          <a:lstStyle/>
          <a:p>
            <a:pPr marL="342900" indent="-342900">
              <a:spcBef>
                <a:spcPts val="0"/>
              </a:spcBef>
              <a:spcAft>
                <a:spcPts val="1200"/>
              </a:spcAft>
              <a:buFont typeface="Arial" panose="020B0604020202020204" pitchFamily="34" charset="0"/>
              <a:buChar char="•"/>
            </a:pPr>
            <a:r>
              <a:rPr lang="en-US" dirty="0">
                <a:latin typeface="Gill Sans MT"/>
                <a:cs typeface="Arial"/>
              </a:rPr>
              <a:t>The ZOI surveys collect information on geospatial coordinates of households in the survey, i.e., latitude and longitude. </a:t>
            </a:r>
          </a:p>
          <a:p>
            <a:pPr marL="914389" lvl="1" indent="-457200">
              <a:spcBef>
                <a:spcPts val="0"/>
              </a:spcBef>
              <a:spcAft>
                <a:spcPts val="1200"/>
              </a:spcAft>
              <a:buFont typeface="Arial" panose="020B0604020202020204" pitchFamily="34" charset="0"/>
              <a:buChar char="•"/>
            </a:pPr>
            <a:r>
              <a:rPr lang="en-US" sz="1600" dirty="0">
                <a:latin typeface="Gill Sans MT"/>
                <a:cs typeface="Arial"/>
              </a:rPr>
              <a:t>Household coordinates vs. cluster coordinates</a:t>
            </a:r>
            <a:r>
              <a:rPr lang="en-US" sz="1800" dirty="0">
                <a:latin typeface="Gill Sans MT"/>
                <a:cs typeface="Arial"/>
              </a:rPr>
              <a:t>.</a:t>
            </a:r>
            <a:endParaRPr lang="en-US" sz="1800" dirty="0"/>
          </a:p>
          <a:p>
            <a:pPr marL="342900" indent="-342900">
              <a:spcBef>
                <a:spcPts val="0"/>
              </a:spcBef>
              <a:spcAft>
                <a:spcPts val="1200"/>
              </a:spcAft>
              <a:buFont typeface="Arial" panose="020B0604020202020204" pitchFamily="34" charset="0"/>
              <a:buChar char="•"/>
            </a:pPr>
            <a:r>
              <a:rPr lang="en-US" kern="100" dirty="0">
                <a:latin typeface="Gill Sans MT"/>
                <a:ea typeface="Calibri" panose="020F0502020204030204" pitchFamily="34" charset="0"/>
                <a:cs typeface="Times New Roman"/>
              </a:rPr>
              <a:t>Dwellings in the same location are likely to have similar characteristics because dwellers may have similar socio-demographic characteristics.</a:t>
            </a:r>
          </a:p>
          <a:p>
            <a:pPr marL="342900" indent="-342900">
              <a:spcBef>
                <a:spcPts val="0"/>
              </a:spcBef>
              <a:spcAft>
                <a:spcPts val="1200"/>
              </a:spcAft>
              <a:buFont typeface="Arial" panose="020B0604020202020204" pitchFamily="34" charset="0"/>
              <a:buChar char="•"/>
            </a:pPr>
            <a:r>
              <a:rPr lang="en-US" dirty="0">
                <a:latin typeface="Gill Sans MT"/>
                <a:cs typeface="Arial"/>
              </a:rPr>
              <a:t>The ICF data analysis team proposes to use machine learning models to impute rental-values of dwellings for the parallel survey of the midline.</a:t>
            </a:r>
          </a:p>
          <a:p>
            <a:pPr marL="800089" lvl="1" indent="-342900">
              <a:spcBef>
                <a:spcPts val="0"/>
              </a:spcBef>
              <a:spcAft>
                <a:spcPts val="1200"/>
              </a:spcAft>
              <a:buFont typeface="Arial" panose="020B0604020202020204" pitchFamily="34" charset="0"/>
              <a:buChar char="•"/>
            </a:pPr>
            <a:r>
              <a:rPr lang="en-US" sz="1600" dirty="0">
                <a:latin typeface="Gill Sans MT"/>
                <a:cs typeface="Arial"/>
              </a:rPr>
              <a:t>Analysis done in R using the </a:t>
            </a:r>
            <a:r>
              <a:rPr lang="en-US" sz="1600" i="1" dirty="0">
                <a:latin typeface="Gill Sans MT"/>
                <a:cs typeface="Arial"/>
              </a:rPr>
              <a:t>Simple Feature</a:t>
            </a:r>
            <a:r>
              <a:rPr lang="en-US" sz="1600" dirty="0">
                <a:latin typeface="Gill Sans MT"/>
                <a:cs typeface="Arial"/>
              </a:rPr>
              <a:t> ( ‘</a:t>
            </a:r>
            <a:r>
              <a:rPr lang="en-US" sz="1600" i="1" dirty="0">
                <a:latin typeface="Gill Sans MT"/>
                <a:cs typeface="Arial"/>
              </a:rPr>
              <a:t>sf</a:t>
            </a:r>
            <a:r>
              <a:rPr lang="en-US" sz="1600" dirty="0">
                <a:latin typeface="Gill Sans MT"/>
                <a:cs typeface="Arial"/>
              </a:rPr>
              <a:t>’) and the </a:t>
            </a:r>
            <a:r>
              <a:rPr lang="en-US" sz="1600" i="1" dirty="0">
                <a:latin typeface="Gill Sans MT"/>
                <a:cs typeface="Arial"/>
              </a:rPr>
              <a:t>caret package</a:t>
            </a:r>
            <a:r>
              <a:rPr lang="en-US" sz="1600" dirty="0">
                <a:latin typeface="Gill Sans MT"/>
                <a:cs typeface="Arial"/>
              </a:rPr>
              <a:t> for the geospatial analysis and machine learning model prediction. </a:t>
            </a:r>
          </a:p>
          <a:p>
            <a:pPr marL="342900" indent="-342900">
              <a:spcBef>
                <a:spcPts val="0"/>
              </a:spcBef>
              <a:spcAft>
                <a:spcPts val="1200"/>
              </a:spcAft>
              <a:buFont typeface="Arial" panose="020B0604020202020204" pitchFamily="34" charset="0"/>
              <a:buChar char="•"/>
            </a:pPr>
            <a:r>
              <a:rPr lang="en-US" dirty="0">
                <a:latin typeface="Gill Sans MT"/>
                <a:ea typeface="Calibri" panose="020F0502020204030204" pitchFamily="34" charset="0"/>
                <a:cs typeface="Arial"/>
              </a:rPr>
              <a:t>Utilize the geospatial coordinates and dwelling characteristics of households and imputed log rental-values of dwellings from the Baseline data as our training dataset.</a:t>
            </a:r>
          </a:p>
        </p:txBody>
      </p:sp>
    </p:spTree>
    <p:extLst>
      <p:ext uri="{BB962C8B-B14F-4D97-AF65-F5344CB8AC3E}">
        <p14:creationId xmlns:p14="http://schemas.microsoft.com/office/powerpoint/2010/main" val="59931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D5A2-B6A1-1C2F-FF95-E1902D21E6F7}"/>
              </a:ext>
            </a:extLst>
          </p:cNvPr>
          <p:cNvSpPr>
            <a:spLocks noGrp="1"/>
          </p:cNvSpPr>
          <p:nvPr>
            <p:ph type="title"/>
          </p:nvPr>
        </p:nvSpPr>
        <p:spPr>
          <a:xfrm>
            <a:off x="1981200" y="1252698"/>
            <a:ext cx="8229600" cy="597049"/>
          </a:xfrm>
        </p:spPr>
        <p:txBody>
          <a:bodyPr/>
          <a:lstStyle/>
          <a:p>
            <a:r>
              <a:rPr lang="en-US" dirty="0"/>
              <a:t>Predicting Rental Values Step by Step</a:t>
            </a:r>
          </a:p>
        </p:txBody>
      </p:sp>
      <p:sp>
        <p:nvSpPr>
          <p:cNvPr id="3" name="Text Placeholder 2">
            <a:extLst>
              <a:ext uri="{FF2B5EF4-FFF2-40B4-BE49-F238E27FC236}">
                <a16:creationId xmlns:a16="http://schemas.microsoft.com/office/drawing/2014/main" id="{039AC92A-9794-744B-9C0B-5A5F34098505}"/>
              </a:ext>
            </a:extLst>
          </p:cNvPr>
          <p:cNvSpPr>
            <a:spLocks noGrp="1"/>
          </p:cNvSpPr>
          <p:nvPr>
            <p:ph type="body" sz="quarter" idx="10"/>
          </p:nvPr>
        </p:nvSpPr>
        <p:spPr>
          <a:xfrm>
            <a:off x="2063223" y="1849747"/>
            <a:ext cx="8252573" cy="3970420"/>
          </a:xfrm>
        </p:spPr>
        <p:txBody>
          <a:bodyPr lIns="91440" tIns="45720" rIns="91440" bIns="45720" anchor="t"/>
          <a:lstStyle/>
          <a:p>
            <a:pPr marL="342900" indent="-342900">
              <a:buFont typeface="+mj-lt"/>
              <a:buAutoNum type="arabicPeriod"/>
            </a:pPr>
            <a:r>
              <a:rPr lang="en-US" dirty="0"/>
              <a:t>Prepare data.</a:t>
            </a:r>
          </a:p>
          <a:p>
            <a:pPr marL="914389" lvl="1" indent="-457200">
              <a:buFont typeface="Arial" panose="020B0604020202020204" pitchFamily="34" charset="0"/>
              <a:buChar char="•"/>
            </a:pPr>
            <a:r>
              <a:rPr lang="en-US" sz="1600" dirty="0"/>
              <a:t>Create variables on dwelling characteristics, transform rental values into log form.</a:t>
            </a:r>
          </a:p>
          <a:p>
            <a:pPr marL="457200" indent="-457200">
              <a:buFont typeface="+mj-lt"/>
              <a:buAutoNum type="arabicPeriod"/>
            </a:pPr>
            <a:r>
              <a:rPr lang="en-US" dirty="0"/>
              <a:t>Partition Baseline data into test and training datasets for cross validation.</a:t>
            </a:r>
          </a:p>
          <a:p>
            <a:pPr marL="914389" lvl="1" indent="-457200">
              <a:buFont typeface="Arial" panose="020B0604020202020204" pitchFamily="34" charset="0"/>
              <a:buChar char="•"/>
            </a:pPr>
            <a:r>
              <a:rPr lang="en-US" sz="1600" dirty="0"/>
              <a:t>Random splitting.</a:t>
            </a:r>
          </a:p>
          <a:p>
            <a:pPr marL="914389" lvl="1" indent="-457200">
              <a:buFont typeface="Arial" panose="020B0604020202020204" pitchFamily="34" charset="0"/>
              <a:buChar char="•"/>
            </a:pPr>
            <a:r>
              <a:rPr lang="en-US" sz="1600" dirty="0"/>
              <a:t>Spatial CV. </a:t>
            </a:r>
          </a:p>
          <a:p>
            <a:pPr marL="457200" indent="-457200">
              <a:buFont typeface="+mj-lt"/>
              <a:buAutoNum type="arabicPeriod"/>
            </a:pPr>
            <a:r>
              <a:rPr lang="en-US" dirty="0"/>
              <a:t>Run machine learning models – k-Nearest Neighbor (</a:t>
            </a:r>
            <a:r>
              <a:rPr lang="en-US" dirty="0" err="1"/>
              <a:t>kNN</a:t>
            </a:r>
            <a:r>
              <a:rPr lang="en-US" dirty="0"/>
              <a:t>), Random Forest (RF), Generalized Additive Model (GAM).</a:t>
            </a:r>
          </a:p>
          <a:p>
            <a:pPr marL="914389" lvl="1" indent="-457200">
              <a:buFont typeface="+mj-lt"/>
              <a:buAutoNum type="arabicPeriod"/>
            </a:pPr>
            <a:r>
              <a:rPr lang="en-US" sz="1600" dirty="0"/>
              <a:t>Kriging (latitude and longitude as predictors)</a:t>
            </a:r>
          </a:p>
          <a:p>
            <a:pPr marL="914389" lvl="1" indent="-457200">
              <a:buFont typeface="+mj-lt"/>
              <a:buAutoNum type="arabicPeriod"/>
            </a:pPr>
            <a:r>
              <a:rPr lang="en-US" sz="1600" dirty="0"/>
              <a:t>Full model (latitude and longitude plus dwelling characteristics).</a:t>
            </a:r>
          </a:p>
          <a:p>
            <a:pPr marL="457200" indent="-457200">
              <a:buFont typeface="+mj-lt"/>
              <a:buAutoNum type="arabicPeriod"/>
            </a:pPr>
            <a:r>
              <a:rPr lang="en-US" dirty="0"/>
              <a:t>Model selection</a:t>
            </a:r>
          </a:p>
          <a:p>
            <a:pPr marL="457200" indent="-457200">
              <a:buFont typeface="+mj-lt"/>
              <a:buAutoNum type="arabicPeriod"/>
            </a:pPr>
            <a:r>
              <a:rPr lang="en-US" dirty="0"/>
              <a:t>Run selected model with full baseline data as training dataset and midline parallel data as test dataset to predict rental values (log).</a:t>
            </a:r>
          </a:p>
        </p:txBody>
      </p:sp>
    </p:spTree>
    <p:extLst>
      <p:ext uri="{BB962C8B-B14F-4D97-AF65-F5344CB8AC3E}">
        <p14:creationId xmlns:p14="http://schemas.microsoft.com/office/powerpoint/2010/main" val="90164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D5A2-B6A1-1C2F-FF95-E1902D21E6F7}"/>
              </a:ext>
            </a:extLst>
          </p:cNvPr>
          <p:cNvSpPr>
            <a:spLocks noGrp="1"/>
          </p:cNvSpPr>
          <p:nvPr>
            <p:ph type="title"/>
          </p:nvPr>
        </p:nvSpPr>
        <p:spPr>
          <a:xfrm>
            <a:off x="1981201" y="1204571"/>
            <a:ext cx="8229600" cy="624229"/>
          </a:xfrm>
        </p:spPr>
        <p:txBody>
          <a:bodyPr/>
          <a:lstStyle/>
          <a:p>
            <a:r>
              <a:rPr lang="en-US" dirty="0"/>
              <a:t>Additional Steps</a:t>
            </a:r>
          </a:p>
        </p:txBody>
      </p:sp>
      <p:sp>
        <p:nvSpPr>
          <p:cNvPr id="3" name="Text Placeholder 2">
            <a:extLst>
              <a:ext uri="{FF2B5EF4-FFF2-40B4-BE49-F238E27FC236}">
                <a16:creationId xmlns:a16="http://schemas.microsoft.com/office/drawing/2014/main" id="{039AC92A-9794-744B-9C0B-5A5F34098505}"/>
              </a:ext>
            </a:extLst>
          </p:cNvPr>
          <p:cNvSpPr>
            <a:spLocks noGrp="1"/>
          </p:cNvSpPr>
          <p:nvPr>
            <p:ph type="body" sz="quarter" idx="10"/>
          </p:nvPr>
        </p:nvSpPr>
        <p:spPr>
          <a:xfrm>
            <a:off x="1981201" y="1949116"/>
            <a:ext cx="8229599" cy="3850105"/>
          </a:xfrm>
        </p:spPr>
        <p:txBody>
          <a:bodyPr lIns="91440" tIns="45720" rIns="91440" bIns="45720" anchor="t"/>
          <a:lstStyle/>
          <a:p>
            <a:pPr marL="342900" indent="-342900">
              <a:buFont typeface="+mj-lt"/>
              <a:buAutoNum type="arabicPeriod" startAt="6"/>
            </a:pPr>
            <a:r>
              <a:rPr lang="en-US" b="0" i="0" dirty="0">
                <a:effectLst/>
                <a:latin typeface="Gill Sans MT"/>
                <a:cs typeface="Arial"/>
              </a:rPr>
              <a:t>Apply price deflators to measure inflation in the </a:t>
            </a:r>
            <a:r>
              <a:rPr lang="en-US" dirty="0">
                <a:latin typeface="Gill Sans MT"/>
                <a:cs typeface="Arial"/>
              </a:rPr>
              <a:t>price </a:t>
            </a:r>
            <a:r>
              <a:rPr lang="en-US" b="0" i="0" dirty="0">
                <a:effectLst/>
                <a:latin typeface="Gill Sans MT"/>
                <a:cs typeface="Arial"/>
              </a:rPr>
              <a:t>of rents.</a:t>
            </a:r>
            <a:r>
              <a:rPr lang="en-US" dirty="0">
                <a:latin typeface="Gill Sans MT"/>
                <a:cs typeface="Arial"/>
              </a:rPr>
              <a:t> </a:t>
            </a:r>
            <a:endParaRPr lang="en-US" dirty="0"/>
          </a:p>
          <a:p>
            <a:pPr marL="342900" indent="-342900">
              <a:buFont typeface="+mj-lt"/>
              <a:buAutoNum type="arabicPeriod" startAt="6"/>
            </a:pPr>
            <a:r>
              <a:rPr lang="en-US" b="0" i="0" dirty="0">
                <a:effectLst/>
                <a:latin typeface="Gill Sans MT"/>
                <a:cs typeface="Arial"/>
              </a:rPr>
              <a:t>Use the CPI basket for non-food items (if available CPI on rents) to deflate the rents for 2022.</a:t>
            </a:r>
          </a:p>
          <a:p>
            <a:pPr marL="342900" indent="-342900">
              <a:buFont typeface="+mj-lt"/>
              <a:buAutoNum type="arabicPeriod" startAt="6"/>
            </a:pPr>
            <a:r>
              <a:rPr lang="en-US" dirty="0">
                <a:latin typeface="Gill Sans MT"/>
                <a:cs typeface="Arial"/>
              </a:rPr>
              <a:t>Merge these values to the parallel survey data.</a:t>
            </a:r>
          </a:p>
          <a:p>
            <a:pPr marL="342900" indent="-342900">
              <a:buFont typeface="+mj-lt"/>
              <a:buAutoNum type="arabicPeriod" startAt="6"/>
            </a:pPr>
            <a:r>
              <a:rPr lang="en-US" dirty="0">
                <a:latin typeface="Gill Sans MT"/>
                <a:cs typeface="Arial"/>
              </a:rPr>
              <a:t>Complete the analysis to compute the housing component of aggregate consumption expenditure.</a:t>
            </a:r>
          </a:p>
          <a:p>
            <a:pPr marL="742950" indent="-285750">
              <a:buFont typeface="Arial" panose="020B0604020202020204" pitchFamily="34" charset="0"/>
              <a:buChar char="•"/>
            </a:pPr>
            <a:r>
              <a:rPr lang="en-US" sz="1600" dirty="0">
                <a:latin typeface="Gill Sans MT"/>
                <a:cs typeface="Arial"/>
              </a:rPr>
              <a:t>Include house repair/maintenance expenditure.</a:t>
            </a:r>
          </a:p>
          <a:p>
            <a:pPr marL="742950" indent="-285750">
              <a:buFont typeface="Arial" panose="020B0604020202020204" pitchFamily="34" charset="0"/>
              <a:buChar char="•"/>
            </a:pPr>
            <a:r>
              <a:rPr lang="en-US" sz="1600" b="0" i="0" dirty="0">
                <a:effectLst/>
                <a:latin typeface="Gill Sans MT"/>
                <a:cs typeface="Arial"/>
              </a:rPr>
              <a:t>Run outlier analysis and apply median imputation where needed.</a:t>
            </a:r>
          </a:p>
          <a:p>
            <a:pPr marL="342900" marR="0" lvl="0" indent="-342900" algn="l" defTabSz="457189" rtl="0" eaLnBrk="1" fontAlgn="auto" latinLnBrk="0" hangingPunct="1">
              <a:lnSpc>
                <a:spcPct val="100000"/>
              </a:lnSpc>
              <a:spcBef>
                <a:spcPts val="600"/>
              </a:spcBef>
              <a:spcAft>
                <a:spcPts val="600"/>
              </a:spcAft>
              <a:buClrTx/>
              <a:buSzTx/>
              <a:buFont typeface="+mj-lt"/>
              <a:buAutoNum type="arabicPeriod" startAt="10"/>
              <a:tabLst/>
              <a:defRPr/>
            </a:pPr>
            <a:r>
              <a:rPr kumimoji="0" lang="en-US" sz="1800" b="0" i="0" u="none" strike="noStrike" kern="1200" cap="none" spc="0" normalizeH="0" baseline="0" noProof="0" dirty="0">
                <a:ln>
                  <a:noFill/>
                </a:ln>
                <a:solidFill>
                  <a:prstClr val="black"/>
                </a:solidFill>
                <a:effectLst/>
                <a:uLnTx/>
                <a:uFillTx/>
                <a:latin typeface="Gill Sans MT"/>
                <a:ea typeface="+mn-ea"/>
                <a:cs typeface="Arial"/>
              </a:rPr>
              <a:t>Run the final poverty syntax to aggregate consumption expenditures calculated for each sub-module.</a:t>
            </a:r>
            <a:endParaRPr lang="en-US" sz="1600" b="0" i="0" dirty="0">
              <a:effectLst/>
              <a:latin typeface="Gill Sans MT"/>
              <a:cs typeface="Arial"/>
            </a:endParaRPr>
          </a:p>
        </p:txBody>
      </p:sp>
    </p:spTree>
    <p:extLst>
      <p:ext uri="{BB962C8B-B14F-4D97-AF65-F5344CB8AC3E}">
        <p14:creationId xmlns:p14="http://schemas.microsoft.com/office/powerpoint/2010/main" val="383963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644D-3CA5-F7BD-A24E-B7C70A8ABB85}"/>
              </a:ext>
            </a:extLst>
          </p:cNvPr>
          <p:cNvSpPr>
            <a:spLocks noGrp="1"/>
          </p:cNvSpPr>
          <p:nvPr>
            <p:ph type="title"/>
          </p:nvPr>
        </p:nvSpPr>
        <p:spPr>
          <a:xfrm>
            <a:off x="1981201" y="1497138"/>
            <a:ext cx="8229600" cy="597049"/>
          </a:xfrm>
        </p:spPr>
        <p:txBody>
          <a:bodyPr/>
          <a:lstStyle/>
          <a:p>
            <a:r>
              <a:rPr lang="en-US" dirty="0"/>
              <a:t>Additional steps (Continued…)</a:t>
            </a:r>
          </a:p>
        </p:txBody>
      </p:sp>
      <p:sp>
        <p:nvSpPr>
          <p:cNvPr id="3" name="Text Placeholder 2">
            <a:extLst>
              <a:ext uri="{FF2B5EF4-FFF2-40B4-BE49-F238E27FC236}">
                <a16:creationId xmlns:a16="http://schemas.microsoft.com/office/drawing/2014/main" id="{85CD122F-B6A5-7065-010C-F769ED03D227}"/>
              </a:ext>
            </a:extLst>
          </p:cNvPr>
          <p:cNvSpPr>
            <a:spLocks noGrp="1"/>
          </p:cNvSpPr>
          <p:nvPr>
            <p:ph type="body" sz="quarter" idx="10"/>
          </p:nvPr>
        </p:nvSpPr>
        <p:spPr>
          <a:xfrm>
            <a:off x="2161675" y="2330288"/>
            <a:ext cx="8229599" cy="2169523"/>
          </a:xfrm>
        </p:spPr>
        <p:txBody>
          <a:bodyPr lIns="91440" tIns="45720" rIns="91440" bIns="45720" anchor="t"/>
          <a:lstStyle/>
          <a:p>
            <a:pPr marL="342900" indent="-342900">
              <a:buFont typeface="+mj-lt"/>
              <a:buAutoNum type="arabicPeriod" startAt="11"/>
            </a:pPr>
            <a:r>
              <a:rPr lang="en-US" dirty="0">
                <a:latin typeface="Gill Sans MT"/>
                <a:cs typeface="Arial"/>
              </a:rPr>
              <a:t>Conduct outlier analysis on the aggregate consumption expenditure in local currency unit (LCU). </a:t>
            </a:r>
            <a:endParaRPr lang="en-US" dirty="0"/>
          </a:p>
          <a:p>
            <a:pPr marL="342900" indent="-342900">
              <a:buFont typeface="+mj-lt"/>
              <a:buAutoNum type="arabicPeriod" startAt="11"/>
            </a:pPr>
            <a:r>
              <a:rPr lang="en-US" dirty="0">
                <a:latin typeface="Gill Sans MT"/>
                <a:cs typeface="Arial"/>
              </a:rPr>
              <a:t>Construct poverty line and calculate the desired poverty indicator.</a:t>
            </a:r>
          </a:p>
        </p:txBody>
      </p:sp>
    </p:spTree>
    <p:extLst>
      <p:ext uri="{BB962C8B-B14F-4D97-AF65-F5344CB8AC3E}">
        <p14:creationId xmlns:p14="http://schemas.microsoft.com/office/powerpoint/2010/main" val="210095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9803-AB66-18AE-B90A-2E8A2E2BFDD3}"/>
              </a:ext>
            </a:extLst>
          </p:cNvPr>
          <p:cNvSpPr>
            <a:spLocks noGrp="1"/>
          </p:cNvSpPr>
          <p:nvPr>
            <p:ph type="title"/>
          </p:nvPr>
        </p:nvSpPr>
        <p:spPr>
          <a:xfrm>
            <a:off x="874114" y="2646948"/>
            <a:ext cx="10972800" cy="782052"/>
          </a:xfrm>
        </p:spPr>
        <p:txBody>
          <a:bodyPr/>
          <a:lstStyle/>
          <a:p>
            <a:r>
              <a:rPr lang="en-US" dirty="0">
                <a:latin typeface="Gill Sans MT"/>
                <a:cs typeface="Arial"/>
              </a:rPr>
              <a:t>Modeling to impute rental-values</a:t>
            </a:r>
            <a:endParaRPr lang="en-US" dirty="0"/>
          </a:p>
        </p:txBody>
      </p:sp>
    </p:spTree>
    <p:extLst>
      <p:ext uri="{BB962C8B-B14F-4D97-AF65-F5344CB8AC3E}">
        <p14:creationId xmlns:p14="http://schemas.microsoft.com/office/powerpoint/2010/main" val="596071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0B0B-7253-6AB0-3DF9-3FEF0F7E523A}"/>
              </a:ext>
            </a:extLst>
          </p:cNvPr>
          <p:cNvSpPr>
            <a:spLocks noGrp="1"/>
          </p:cNvSpPr>
          <p:nvPr>
            <p:ph type="title"/>
          </p:nvPr>
        </p:nvSpPr>
        <p:spPr/>
        <p:txBody>
          <a:bodyPr/>
          <a:lstStyle/>
          <a:p>
            <a:r>
              <a:rPr lang="en-US" dirty="0"/>
              <a:t>Cross Validation</a:t>
            </a:r>
          </a:p>
        </p:txBody>
      </p:sp>
      <p:sp>
        <p:nvSpPr>
          <p:cNvPr id="3" name="Text Placeholder 2">
            <a:extLst>
              <a:ext uri="{FF2B5EF4-FFF2-40B4-BE49-F238E27FC236}">
                <a16:creationId xmlns:a16="http://schemas.microsoft.com/office/drawing/2014/main" id="{3DC60304-DE80-9E20-86B4-721F82C2E179}"/>
              </a:ext>
            </a:extLst>
          </p:cNvPr>
          <p:cNvSpPr>
            <a:spLocks noGrp="1"/>
          </p:cNvSpPr>
          <p:nvPr>
            <p:ph type="body" sz="quarter" idx="10"/>
          </p:nvPr>
        </p:nvSpPr>
        <p:spPr>
          <a:xfrm>
            <a:off x="645589" y="2087564"/>
            <a:ext cx="4307411" cy="3668486"/>
          </a:xfrm>
        </p:spPr>
        <p:txBody>
          <a:bodyPr/>
          <a:lstStyle/>
          <a:p>
            <a:r>
              <a:rPr lang="en-US" dirty="0"/>
              <a:t>Cross validation – repeatedly splitting a dataset into training and test sets whereby the training data is used to fit a model which then is applied to the test set. </a:t>
            </a:r>
          </a:p>
          <a:p>
            <a:pPr marL="285750" indent="-285750">
              <a:buFont typeface="Arial" panose="020B0604020202020204" pitchFamily="34" charset="0"/>
              <a:buChar char="•"/>
            </a:pPr>
            <a:r>
              <a:rPr lang="en-US" dirty="0"/>
              <a:t>Random partitioning</a:t>
            </a:r>
          </a:p>
          <a:p>
            <a:pPr marL="742939" lvl="1" indent="-285750">
              <a:buFont typeface="Arial" panose="020B0604020202020204" pitchFamily="34" charset="0"/>
              <a:buChar char="•"/>
            </a:pPr>
            <a:r>
              <a:rPr lang="en-US" sz="1600" dirty="0"/>
              <a:t>Splitting dataset into subsets (folds) is done at random.</a:t>
            </a:r>
          </a:p>
          <a:p>
            <a:pPr marL="285750" indent="-285750">
              <a:buFont typeface="Arial" panose="020B0604020202020204" pitchFamily="34" charset="0"/>
              <a:buChar char="•"/>
            </a:pPr>
            <a:r>
              <a:rPr lang="en-US" dirty="0"/>
              <a:t>Spatial partitioning</a:t>
            </a:r>
          </a:p>
          <a:p>
            <a:pPr marL="742939" lvl="1" indent="-285750">
              <a:buFont typeface="Arial" panose="020B0604020202020204" pitchFamily="34" charset="0"/>
              <a:buChar char="•"/>
            </a:pPr>
            <a:r>
              <a:rPr lang="en-US" sz="1600" dirty="0"/>
              <a:t>Splitting dataset into spatially disjointed subsets to avoid overfitting based on location.</a:t>
            </a:r>
          </a:p>
        </p:txBody>
      </p:sp>
      <p:pic>
        <p:nvPicPr>
          <p:cNvPr id="2050" name="Picture 2" descr="Spatial visualization of selected test and training observations for cross-validation of one repetition. Random (upper row) and spatial partitioning (lower row).">
            <a:extLst>
              <a:ext uri="{FF2B5EF4-FFF2-40B4-BE49-F238E27FC236}">
                <a16:creationId xmlns:a16="http://schemas.microsoft.com/office/drawing/2014/main" id="{95FCA34B-AC39-B09A-2AED-B088BADAC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036" y="2033069"/>
            <a:ext cx="7159838" cy="366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3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068666-BDB2-B04F-BC8D-44FC3ED3DD23}"/>
              </a:ext>
            </a:extLst>
          </p:cNvPr>
          <p:cNvSpPr txBox="1">
            <a:spLocks/>
          </p:cNvSpPr>
          <p:nvPr/>
        </p:nvSpPr>
        <p:spPr>
          <a:xfrm>
            <a:off x="597388" y="1156446"/>
            <a:ext cx="10972800" cy="597049"/>
          </a:xfrm>
          <a:prstGeom prst="rect">
            <a:avLst/>
          </a:prstGeom>
        </p:spPr>
        <p:txBody>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kumimoji="0" lang="en-US" sz="3200" b="0" i="0" u="none" strike="noStrike" kern="1200" cap="all" spc="0" normalizeH="0" baseline="0" noProof="0" dirty="0">
                <a:ln>
                  <a:noFill/>
                </a:ln>
                <a:solidFill>
                  <a:srgbClr val="C25700"/>
                </a:solidFill>
                <a:effectLst/>
                <a:uLnTx/>
                <a:uFillTx/>
                <a:latin typeface="Gill Sans MT" panose="020B0502020104020203" pitchFamily="34" charset="0"/>
                <a:ea typeface="+mj-ea"/>
                <a:cs typeface="Arial" panose="020B0604020202020204" pitchFamily="34" charset="0"/>
              </a:rPr>
              <a:t>Nepal </a:t>
            </a:r>
            <a:r>
              <a:rPr kumimoji="0" lang="en-US" sz="3200" b="0" i="0" u="none" strike="noStrike" kern="1200" cap="all" spc="0" normalizeH="0" baseline="0" noProof="0" dirty="0" err="1">
                <a:ln>
                  <a:noFill/>
                </a:ln>
                <a:solidFill>
                  <a:srgbClr val="C25700"/>
                </a:solidFill>
                <a:effectLst/>
                <a:uLnTx/>
                <a:uFillTx/>
                <a:latin typeface="Gill Sans MT" panose="020B0502020104020203" pitchFamily="34" charset="0"/>
                <a:ea typeface="+mj-ea"/>
                <a:cs typeface="Arial" panose="020B0604020202020204" pitchFamily="34" charset="0"/>
              </a:rPr>
              <a:t>Zoi</a:t>
            </a:r>
            <a:endParaRPr lang="en-US" dirty="0"/>
          </a:p>
        </p:txBody>
      </p:sp>
      <p:pic>
        <p:nvPicPr>
          <p:cNvPr id="3" name="Picture 2">
            <a:extLst>
              <a:ext uri="{FF2B5EF4-FFF2-40B4-BE49-F238E27FC236}">
                <a16:creationId xmlns:a16="http://schemas.microsoft.com/office/drawing/2014/main" id="{2D8BD8DA-927C-5BE0-022E-BBF8EE2CDAA3}"/>
              </a:ext>
            </a:extLst>
          </p:cNvPr>
          <p:cNvPicPr>
            <a:picLocks noChangeAspect="1"/>
          </p:cNvPicPr>
          <p:nvPr/>
        </p:nvPicPr>
        <p:blipFill>
          <a:blip r:embed="rId2"/>
          <a:stretch>
            <a:fillRect/>
          </a:stretch>
        </p:blipFill>
        <p:spPr>
          <a:xfrm>
            <a:off x="1087538" y="1837116"/>
            <a:ext cx="10482650" cy="3591410"/>
          </a:xfrm>
          <a:prstGeom prst="rect">
            <a:avLst/>
          </a:prstGeom>
        </p:spPr>
      </p:pic>
    </p:spTree>
    <p:extLst>
      <p:ext uri="{BB962C8B-B14F-4D97-AF65-F5344CB8AC3E}">
        <p14:creationId xmlns:p14="http://schemas.microsoft.com/office/powerpoint/2010/main" val="103665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EB31-A7A6-8793-0F2D-82DF01C754D6}"/>
              </a:ext>
            </a:extLst>
          </p:cNvPr>
          <p:cNvSpPr>
            <a:spLocks noGrp="1"/>
          </p:cNvSpPr>
          <p:nvPr>
            <p:ph type="title"/>
          </p:nvPr>
        </p:nvSpPr>
        <p:spPr>
          <a:xfrm>
            <a:off x="1913755" y="1232749"/>
            <a:ext cx="8364489" cy="626635"/>
          </a:xfrm>
        </p:spPr>
        <p:txBody>
          <a:bodyPr/>
          <a:lstStyle/>
          <a:p>
            <a:r>
              <a:rPr lang="en-US" dirty="0"/>
              <a:t>Overview</a:t>
            </a:r>
            <a:br>
              <a:rPr lang="en-US" dirty="0"/>
            </a:br>
            <a:endParaRPr lang="en-US" dirty="0"/>
          </a:p>
        </p:txBody>
      </p:sp>
      <p:sp>
        <p:nvSpPr>
          <p:cNvPr id="4" name="Subtitle 2">
            <a:extLst>
              <a:ext uri="{FF2B5EF4-FFF2-40B4-BE49-F238E27FC236}">
                <a16:creationId xmlns:a16="http://schemas.microsoft.com/office/drawing/2014/main" id="{86111C2C-A64C-8170-FCC6-C3B360448DC2}"/>
              </a:ext>
            </a:extLst>
          </p:cNvPr>
          <p:cNvSpPr>
            <a:spLocks noGrp="1"/>
          </p:cNvSpPr>
          <p:nvPr>
            <p:ph type="body" sz="quarter" idx="10"/>
          </p:nvPr>
        </p:nvSpPr>
        <p:spPr>
          <a:xfrm>
            <a:off x="2048644" y="1859384"/>
            <a:ext cx="8229600" cy="4146000"/>
          </a:xfrm>
        </p:spPr>
        <p:txBody>
          <a:bodyPr lIns="91440" tIns="45720" rIns="91440" bIns="45720" anchor="t">
            <a:normAutofit/>
          </a:bodyPr>
          <a:lstStyle/>
          <a:p>
            <a:pPr marL="342900" indent="-342900">
              <a:buAutoNum type="arabicPeriod"/>
            </a:pPr>
            <a:r>
              <a:rPr lang="en-US" dirty="0">
                <a:cs typeface="Arial"/>
              </a:rPr>
              <a:t>Background information</a:t>
            </a:r>
          </a:p>
          <a:p>
            <a:pPr marL="914389" lvl="1" indent="-457200">
              <a:buFont typeface="Arial" panose="020B0604020202020204" pitchFamily="34" charset="0"/>
              <a:buChar char="•"/>
            </a:pPr>
            <a:r>
              <a:rPr lang="en-US" sz="1800" dirty="0">
                <a:latin typeface="Gill Sans MT" panose="020B0502020104020203" pitchFamily="34" charset="0"/>
                <a:cs typeface="Arial"/>
              </a:rPr>
              <a:t>Feed the Future population-based surveys. </a:t>
            </a:r>
          </a:p>
          <a:p>
            <a:pPr marL="914389" lvl="1" indent="-457200">
              <a:buFont typeface="Arial" panose="020B0604020202020204" pitchFamily="34" charset="0"/>
              <a:buChar char="•"/>
            </a:pPr>
            <a:r>
              <a:rPr lang="en-US" sz="1800" dirty="0">
                <a:latin typeface="Gill Sans MT" panose="020B0502020104020203" pitchFamily="34" charset="0"/>
                <a:cs typeface="Arial"/>
              </a:rPr>
              <a:t>Consumption Expenditure Module to estimating poverty indicators.</a:t>
            </a:r>
          </a:p>
          <a:p>
            <a:pPr marL="1371577" lvl="2" indent="-457200">
              <a:buFont typeface="Arial" panose="020B0604020202020204" pitchFamily="34" charset="0"/>
              <a:buChar char="•"/>
            </a:pPr>
            <a:r>
              <a:rPr lang="en-US" sz="1400" dirty="0">
                <a:latin typeface="Gill Sans MT" panose="020B0502020104020203" pitchFamily="34" charset="0"/>
                <a:cs typeface="Arial"/>
              </a:rPr>
              <a:t>Parallel Survey for Survey to Survey Imputation validation.</a:t>
            </a:r>
          </a:p>
          <a:p>
            <a:pPr marL="514350" indent="-514350">
              <a:buFont typeface="+mj-lt"/>
              <a:buAutoNum type="arabicPeriod"/>
            </a:pPr>
            <a:r>
              <a:rPr lang="en-US" dirty="0">
                <a:cs typeface="Arial"/>
              </a:rPr>
              <a:t>Discussion of problem</a:t>
            </a:r>
          </a:p>
          <a:p>
            <a:pPr marL="971539" lvl="1" indent="-514350">
              <a:buFont typeface="Arial" panose="020B0604020202020204" pitchFamily="34" charset="0"/>
              <a:buChar char="•"/>
            </a:pPr>
            <a:r>
              <a:rPr lang="en-US" sz="1800" dirty="0">
                <a:latin typeface="Gill Sans MT" panose="020B0502020104020203" pitchFamily="34" charset="0"/>
              </a:rPr>
              <a:t>Missing values for rental data.</a:t>
            </a:r>
          </a:p>
          <a:p>
            <a:r>
              <a:rPr lang="en-US" dirty="0">
                <a:cs typeface="Arial"/>
              </a:rPr>
              <a:t>3.   Proposed approach</a:t>
            </a:r>
          </a:p>
          <a:p>
            <a:pPr marL="742939" lvl="1" indent="-285750">
              <a:buFont typeface="Arial" panose="020B0604020202020204" pitchFamily="34" charset="0"/>
              <a:buChar char="•"/>
            </a:pPr>
            <a:r>
              <a:rPr lang="en-US" sz="1800" dirty="0">
                <a:latin typeface="Gill Sans MT" panose="020B0502020104020203" pitchFamily="34" charset="0"/>
                <a:cs typeface="Arial"/>
              </a:rPr>
              <a:t>Using baseline data to predict midline rental values using machine learning and geospatial analysis.</a:t>
            </a:r>
          </a:p>
          <a:p>
            <a:pPr algn="l"/>
            <a:r>
              <a:rPr lang="en-US" dirty="0">
                <a:cs typeface="Arial"/>
              </a:rPr>
              <a:t>4. Presentation of preliminary results for Uganda, Mali, and Nepal.</a:t>
            </a:r>
          </a:p>
          <a:p>
            <a:pPr algn="l"/>
            <a:r>
              <a:rPr lang="en-US" dirty="0">
                <a:cs typeface="Arial"/>
              </a:rPr>
              <a:t>5. Considerations and next steps.</a:t>
            </a:r>
          </a:p>
        </p:txBody>
      </p:sp>
    </p:spTree>
    <p:extLst>
      <p:ext uri="{BB962C8B-B14F-4D97-AF65-F5344CB8AC3E}">
        <p14:creationId xmlns:p14="http://schemas.microsoft.com/office/powerpoint/2010/main" val="3593853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C4652-BD1A-7110-D4CE-F5BC9204A31D}"/>
              </a:ext>
            </a:extLst>
          </p:cNvPr>
          <p:cNvPicPr>
            <a:picLocks noChangeAspect="1"/>
          </p:cNvPicPr>
          <p:nvPr/>
        </p:nvPicPr>
        <p:blipFill>
          <a:blip r:embed="rId2"/>
          <a:stretch>
            <a:fillRect/>
          </a:stretch>
        </p:blipFill>
        <p:spPr>
          <a:xfrm>
            <a:off x="2590620" y="2052350"/>
            <a:ext cx="7010760" cy="4095961"/>
          </a:xfrm>
          <a:prstGeom prst="rect">
            <a:avLst/>
          </a:prstGeom>
        </p:spPr>
      </p:pic>
      <p:sp>
        <p:nvSpPr>
          <p:cNvPr id="9" name="Title 1">
            <a:extLst>
              <a:ext uri="{FF2B5EF4-FFF2-40B4-BE49-F238E27FC236}">
                <a16:creationId xmlns:a16="http://schemas.microsoft.com/office/drawing/2014/main" id="{73068666-BDB2-B04F-BC8D-44FC3ED3DD23}"/>
              </a:ext>
            </a:extLst>
          </p:cNvPr>
          <p:cNvSpPr txBox="1">
            <a:spLocks/>
          </p:cNvSpPr>
          <p:nvPr/>
        </p:nvSpPr>
        <p:spPr>
          <a:xfrm>
            <a:off x="597388" y="1156446"/>
            <a:ext cx="10972800" cy="597049"/>
          </a:xfrm>
          <a:prstGeom prst="rect">
            <a:avLst/>
          </a:prstGeom>
        </p:spPr>
        <p:txBody>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kumimoji="0" lang="en-US" sz="3200" b="0" i="0" u="none" strike="noStrike" kern="1200" cap="all" spc="0" normalizeH="0" baseline="0" noProof="0" dirty="0">
                <a:ln>
                  <a:noFill/>
                </a:ln>
                <a:solidFill>
                  <a:srgbClr val="C25700"/>
                </a:solidFill>
                <a:effectLst/>
                <a:uLnTx/>
                <a:uFillTx/>
                <a:latin typeface="Gill Sans MT" panose="020B0502020104020203" pitchFamily="34" charset="0"/>
                <a:ea typeface="+mj-ea"/>
                <a:cs typeface="Arial" panose="020B0604020202020204" pitchFamily="34" charset="0"/>
              </a:rPr>
              <a:t>Uganda </a:t>
            </a:r>
            <a:r>
              <a:rPr kumimoji="0" lang="en-US" sz="3200" b="0" i="0" u="none" strike="noStrike" kern="1200" cap="all" spc="0" normalizeH="0" baseline="0" noProof="0" dirty="0" err="1">
                <a:ln>
                  <a:noFill/>
                </a:ln>
                <a:solidFill>
                  <a:srgbClr val="C25700"/>
                </a:solidFill>
                <a:effectLst/>
                <a:uLnTx/>
                <a:uFillTx/>
                <a:latin typeface="Gill Sans MT" panose="020B0502020104020203" pitchFamily="34" charset="0"/>
                <a:ea typeface="+mj-ea"/>
                <a:cs typeface="Arial" panose="020B0604020202020204" pitchFamily="34" charset="0"/>
              </a:rPr>
              <a:t>Zoi</a:t>
            </a:r>
            <a:endParaRPr lang="en-US" dirty="0"/>
          </a:p>
        </p:txBody>
      </p:sp>
    </p:spTree>
    <p:extLst>
      <p:ext uri="{BB962C8B-B14F-4D97-AF65-F5344CB8AC3E}">
        <p14:creationId xmlns:p14="http://schemas.microsoft.com/office/powerpoint/2010/main" val="70405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068666-BDB2-B04F-BC8D-44FC3ED3DD23}"/>
              </a:ext>
            </a:extLst>
          </p:cNvPr>
          <p:cNvSpPr txBox="1">
            <a:spLocks/>
          </p:cNvSpPr>
          <p:nvPr/>
        </p:nvSpPr>
        <p:spPr>
          <a:xfrm>
            <a:off x="597388" y="1156446"/>
            <a:ext cx="10972800" cy="597049"/>
          </a:xfrm>
          <a:prstGeom prst="rect">
            <a:avLst/>
          </a:prstGeom>
        </p:spPr>
        <p:txBody>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kumimoji="0" lang="en-US" sz="3200" b="0" i="0" u="none" strike="noStrike" kern="1200" cap="all" spc="0" normalizeH="0" baseline="0" noProof="0" dirty="0">
                <a:ln>
                  <a:noFill/>
                </a:ln>
                <a:solidFill>
                  <a:srgbClr val="C25700"/>
                </a:solidFill>
                <a:effectLst/>
                <a:uLnTx/>
                <a:uFillTx/>
                <a:latin typeface="Gill Sans MT" panose="020B0502020104020203" pitchFamily="34" charset="0"/>
                <a:ea typeface="+mj-ea"/>
                <a:cs typeface="Arial" panose="020B0604020202020204" pitchFamily="34" charset="0"/>
              </a:rPr>
              <a:t>Mali ZOI</a:t>
            </a:r>
            <a:endParaRPr lang="en-US" dirty="0"/>
          </a:p>
        </p:txBody>
      </p:sp>
      <p:pic>
        <p:nvPicPr>
          <p:cNvPr id="6" name="Picture 5">
            <a:extLst>
              <a:ext uri="{FF2B5EF4-FFF2-40B4-BE49-F238E27FC236}">
                <a16:creationId xmlns:a16="http://schemas.microsoft.com/office/drawing/2014/main" id="{2B2B8B3E-ED43-00C6-BD31-6D4C4EAA0C7F}"/>
              </a:ext>
            </a:extLst>
          </p:cNvPr>
          <p:cNvPicPr>
            <a:picLocks noChangeAspect="1"/>
          </p:cNvPicPr>
          <p:nvPr/>
        </p:nvPicPr>
        <p:blipFill>
          <a:blip r:embed="rId2"/>
          <a:stretch>
            <a:fillRect/>
          </a:stretch>
        </p:blipFill>
        <p:spPr>
          <a:xfrm>
            <a:off x="1528898" y="1753495"/>
            <a:ext cx="9550891" cy="4083260"/>
          </a:xfrm>
          <a:prstGeom prst="rect">
            <a:avLst/>
          </a:prstGeom>
        </p:spPr>
      </p:pic>
    </p:spTree>
    <p:extLst>
      <p:ext uri="{BB962C8B-B14F-4D97-AF65-F5344CB8AC3E}">
        <p14:creationId xmlns:p14="http://schemas.microsoft.com/office/powerpoint/2010/main" val="376194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068666-BDB2-B04F-BC8D-44FC3ED3DD23}"/>
              </a:ext>
            </a:extLst>
          </p:cNvPr>
          <p:cNvSpPr txBox="1">
            <a:spLocks/>
          </p:cNvSpPr>
          <p:nvPr/>
        </p:nvSpPr>
        <p:spPr>
          <a:xfrm>
            <a:off x="597388" y="1156446"/>
            <a:ext cx="10972800" cy="597049"/>
          </a:xfrm>
          <a:prstGeom prst="rect">
            <a:avLst/>
          </a:prstGeom>
        </p:spPr>
        <p:txBody>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kumimoji="0" lang="en-US" sz="3200" b="0" i="0" u="none" strike="noStrike" kern="1200" cap="all" spc="0" normalizeH="0" baseline="0" noProof="0" dirty="0">
                <a:ln>
                  <a:noFill/>
                </a:ln>
                <a:solidFill>
                  <a:srgbClr val="C25700"/>
                </a:solidFill>
                <a:effectLst/>
                <a:uLnTx/>
                <a:uFillTx/>
                <a:latin typeface="Gill Sans MT" panose="020B0502020104020203" pitchFamily="34" charset="0"/>
                <a:ea typeface="+mj-ea"/>
                <a:cs typeface="Arial" panose="020B0604020202020204" pitchFamily="34" charset="0"/>
              </a:rPr>
              <a:t>Mali ZOI</a:t>
            </a:r>
            <a:endParaRPr lang="en-US" dirty="0"/>
          </a:p>
        </p:txBody>
      </p:sp>
      <p:pic>
        <p:nvPicPr>
          <p:cNvPr id="3" name="Picture 2">
            <a:extLst>
              <a:ext uri="{FF2B5EF4-FFF2-40B4-BE49-F238E27FC236}">
                <a16:creationId xmlns:a16="http://schemas.microsoft.com/office/drawing/2014/main" id="{0CA551FF-43E4-3AFA-E8CC-171842B041D0}"/>
              </a:ext>
            </a:extLst>
          </p:cNvPr>
          <p:cNvPicPr>
            <a:picLocks noChangeAspect="1"/>
          </p:cNvPicPr>
          <p:nvPr/>
        </p:nvPicPr>
        <p:blipFill>
          <a:blip r:embed="rId2"/>
          <a:stretch>
            <a:fillRect/>
          </a:stretch>
        </p:blipFill>
        <p:spPr>
          <a:xfrm>
            <a:off x="1377707" y="1753495"/>
            <a:ext cx="9960638" cy="3948059"/>
          </a:xfrm>
          <a:prstGeom prst="rect">
            <a:avLst/>
          </a:prstGeom>
        </p:spPr>
      </p:pic>
    </p:spTree>
    <p:extLst>
      <p:ext uri="{BB962C8B-B14F-4D97-AF65-F5344CB8AC3E}">
        <p14:creationId xmlns:p14="http://schemas.microsoft.com/office/powerpoint/2010/main" val="135029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B8FA-634D-E7EE-4C8C-12AF32C248E1}"/>
              </a:ext>
            </a:extLst>
          </p:cNvPr>
          <p:cNvSpPr>
            <a:spLocks noGrp="1"/>
          </p:cNvSpPr>
          <p:nvPr>
            <p:ph type="title"/>
          </p:nvPr>
        </p:nvSpPr>
        <p:spPr>
          <a:xfrm>
            <a:off x="609600" y="1204572"/>
            <a:ext cx="10972800" cy="597049"/>
          </a:xfrm>
        </p:spPr>
        <p:txBody>
          <a:bodyPr/>
          <a:lstStyle/>
          <a:p>
            <a:r>
              <a:rPr lang="en-US" dirty="0"/>
              <a:t>Machine Learning Algorithms: An Overview</a:t>
            </a:r>
          </a:p>
        </p:txBody>
      </p:sp>
      <p:sp>
        <p:nvSpPr>
          <p:cNvPr id="3" name="Text Placeholder 2">
            <a:extLst>
              <a:ext uri="{FF2B5EF4-FFF2-40B4-BE49-F238E27FC236}">
                <a16:creationId xmlns:a16="http://schemas.microsoft.com/office/drawing/2014/main" id="{C8757982-1D8D-7542-A43E-48897C227402}"/>
              </a:ext>
            </a:extLst>
          </p:cNvPr>
          <p:cNvSpPr>
            <a:spLocks noGrp="1"/>
          </p:cNvSpPr>
          <p:nvPr>
            <p:ph type="body" sz="quarter" idx="10"/>
          </p:nvPr>
        </p:nvSpPr>
        <p:spPr/>
        <p:txBody>
          <a:bodyPr/>
          <a:lstStyle/>
          <a:p>
            <a:pPr>
              <a:lnSpc>
                <a:spcPct val="120000"/>
              </a:lnSpc>
              <a:spcBef>
                <a:spcPts val="1200"/>
              </a:spcBef>
              <a:spcAft>
                <a:spcPts val="1200"/>
              </a:spcAft>
            </a:pPr>
            <a:r>
              <a:rPr lang="en-US" b="1" dirty="0">
                <a:latin typeface="Gill Sans MT"/>
                <a:ea typeface="Calibri"/>
                <a:cs typeface="Arial"/>
              </a:rPr>
              <a:t>K Nearest Neighbor (</a:t>
            </a:r>
            <a:r>
              <a:rPr lang="en-US" b="1" dirty="0" err="1">
                <a:latin typeface="Gill Sans MT"/>
                <a:ea typeface="Calibri"/>
                <a:cs typeface="Arial"/>
              </a:rPr>
              <a:t>kNN</a:t>
            </a:r>
            <a:r>
              <a:rPr lang="en-US" b="1" dirty="0">
                <a:latin typeface="Gill Sans MT"/>
                <a:ea typeface="Calibri"/>
                <a:cs typeface="Arial"/>
              </a:rPr>
              <a:t>) </a:t>
            </a:r>
            <a:r>
              <a:rPr lang="en-US" dirty="0">
                <a:latin typeface="Gill Sans MT"/>
                <a:ea typeface="Calibri"/>
                <a:cs typeface="Arial"/>
              </a:rPr>
              <a:t>is a supervised machine learning algorithm that classifies new data points based on the information available of its neighboring data points. More specifically, the </a:t>
            </a:r>
            <a:r>
              <a:rPr lang="en-US" dirty="0" err="1">
                <a:latin typeface="Gill Sans MT"/>
                <a:ea typeface="Calibri"/>
                <a:cs typeface="Arial"/>
              </a:rPr>
              <a:t>kNN</a:t>
            </a:r>
            <a:r>
              <a:rPr lang="en-US" dirty="0">
                <a:latin typeface="Gill Sans MT"/>
                <a:ea typeface="Calibri"/>
                <a:cs typeface="Arial"/>
              </a:rPr>
              <a:t> method implies the identification of the k nearest reference samples in the space based on the Euclidean distance to predict the values for the undefined units. </a:t>
            </a:r>
          </a:p>
          <a:p>
            <a:r>
              <a:rPr lang="en-US" b="1" dirty="0"/>
              <a:t>Random Forest (RF) </a:t>
            </a:r>
            <a:r>
              <a:rPr lang="en-US" dirty="0"/>
              <a:t>is a supervised machine learning algorithm that grows and combines multiple decision trees. It is used for both classification and regression problems. It works by building decision trees on different samples of the given dataset and taking their majority vote for classification and average for regression. </a:t>
            </a:r>
          </a:p>
          <a:p>
            <a:r>
              <a:rPr lang="en-US" b="1" dirty="0"/>
              <a:t>Generalized Additive Model (GAM) </a:t>
            </a:r>
            <a:r>
              <a:rPr lang="en-US" dirty="0"/>
              <a:t>is a statistical modeling technique that uses smooth functions of the predictor variables to infer the values of the outcome variable. It differs from Generalized Linear Models (GLMs) because it does not assume a strict linear relationship between predictors and the outcome.</a:t>
            </a:r>
          </a:p>
        </p:txBody>
      </p:sp>
    </p:spTree>
    <p:extLst>
      <p:ext uri="{BB962C8B-B14F-4D97-AF65-F5344CB8AC3E}">
        <p14:creationId xmlns:p14="http://schemas.microsoft.com/office/powerpoint/2010/main" val="168786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9946-4620-1E16-F8F8-FF7BF387D976}"/>
              </a:ext>
            </a:extLst>
          </p:cNvPr>
          <p:cNvSpPr>
            <a:spLocks noGrp="1"/>
          </p:cNvSpPr>
          <p:nvPr>
            <p:ph type="title"/>
          </p:nvPr>
        </p:nvSpPr>
        <p:spPr/>
        <p:txBody>
          <a:bodyPr/>
          <a:lstStyle/>
          <a:p>
            <a:r>
              <a:rPr lang="en-US" dirty="0"/>
              <a:t>Model Selection Criteria</a:t>
            </a:r>
          </a:p>
        </p:txBody>
      </p:sp>
      <p:sp>
        <p:nvSpPr>
          <p:cNvPr id="3" name="Text Placeholder 2">
            <a:extLst>
              <a:ext uri="{FF2B5EF4-FFF2-40B4-BE49-F238E27FC236}">
                <a16:creationId xmlns:a16="http://schemas.microsoft.com/office/drawing/2014/main" id="{72990261-2A5E-8353-60F4-35D135790C92}"/>
              </a:ext>
            </a:extLst>
          </p:cNvPr>
          <p:cNvSpPr>
            <a:spLocks noGrp="1"/>
          </p:cNvSpPr>
          <p:nvPr>
            <p:ph type="body" sz="quarter" idx="10"/>
          </p:nvPr>
        </p:nvSpPr>
        <p:spPr>
          <a:xfrm>
            <a:off x="597388" y="1840675"/>
            <a:ext cx="10972799" cy="3796001"/>
          </a:xfrm>
        </p:spPr>
        <p:txBody>
          <a:bodyPr/>
          <a:lstStyle/>
          <a:p>
            <a:r>
              <a:rPr lang="en-US" dirty="0"/>
              <a:t>After we run the different statistical models, what rules do we use to select the one we will use to predict values for the parallel survey? Our focus is on metrics that tell us how accurate our predictions are and what is the amount of deviation from the actual values. </a:t>
            </a:r>
          </a:p>
          <a:p>
            <a:pPr marL="285750" indent="-285750">
              <a:buFont typeface="Arial" panose="020B0604020202020204" pitchFamily="34" charset="0"/>
              <a:buChar char="•"/>
            </a:pPr>
            <a:r>
              <a:rPr lang="en-US" b="1" dirty="0"/>
              <a:t>Root Mean Squared Error (RMSE) </a:t>
            </a:r>
            <a:r>
              <a:rPr lang="en-US" dirty="0"/>
              <a:t>– the quadratic mean of the differences between the observed and predicted values, in which we square the differences before averaging and then take the square root.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Mean Absolute Error (MAE) – </a:t>
            </a:r>
            <a:r>
              <a:rPr lang="en-US" dirty="0"/>
              <a:t>calculates the residual for every data point and takes the average of the absolute value of each so that negative and positive residuals do not cancel out.</a:t>
            </a:r>
          </a:p>
          <a:p>
            <a:endParaRPr lang="en-US" b="1" dirty="0"/>
          </a:p>
          <a:p>
            <a:pPr marL="285750" indent="-285750">
              <a:buFont typeface="Arial" panose="020B0604020202020204" pitchFamily="34" charset="0"/>
              <a:buChar char="•"/>
            </a:pPr>
            <a:endParaRPr lang="en-US" b="1" dirty="0"/>
          </a:p>
          <a:p>
            <a:endParaRPr lang="en-US" dirty="0"/>
          </a:p>
        </p:txBody>
      </p:sp>
      <p:pic>
        <p:nvPicPr>
          <p:cNvPr id="4108" name="Picture 12" descr="Understanding the 3 most common loss functions for Machine Learning ...">
            <a:extLst>
              <a:ext uri="{FF2B5EF4-FFF2-40B4-BE49-F238E27FC236}">
                <a16:creationId xmlns:a16="http://schemas.microsoft.com/office/drawing/2014/main" id="{6C0626AB-A5EA-0D40-4AFF-3C8E75358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320" y="5109875"/>
            <a:ext cx="2148936" cy="613981"/>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4110" name="Picture 14" descr="Implementing Simple Linear Regression Using Python">
            <a:extLst>
              <a:ext uri="{FF2B5EF4-FFF2-40B4-BE49-F238E27FC236}">
                <a16:creationId xmlns:a16="http://schemas.microsoft.com/office/drawing/2014/main" id="{67FBA94F-3383-1624-1FA6-88594A0A4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573" y="3390135"/>
            <a:ext cx="2434829" cy="77171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5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43C1-B00B-090E-51BD-5F49A99D3BE8}"/>
              </a:ext>
            </a:extLst>
          </p:cNvPr>
          <p:cNvSpPr>
            <a:spLocks noGrp="1"/>
          </p:cNvSpPr>
          <p:nvPr>
            <p:ph type="title"/>
          </p:nvPr>
        </p:nvSpPr>
        <p:spPr/>
        <p:txBody>
          <a:bodyPr/>
          <a:lstStyle/>
          <a:p>
            <a:r>
              <a:rPr lang="en-US" dirty="0"/>
              <a:t>Model Specification</a:t>
            </a:r>
          </a:p>
        </p:txBody>
      </p:sp>
      <p:sp>
        <p:nvSpPr>
          <p:cNvPr id="3" name="Text Placeholder 2">
            <a:extLst>
              <a:ext uri="{FF2B5EF4-FFF2-40B4-BE49-F238E27FC236}">
                <a16:creationId xmlns:a16="http://schemas.microsoft.com/office/drawing/2014/main" id="{7F1AA0DE-54B8-9F5D-9A90-1D483B664A7C}"/>
              </a:ext>
            </a:extLst>
          </p:cNvPr>
          <p:cNvSpPr>
            <a:spLocks noGrp="1"/>
          </p:cNvSpPr>
          <p:nvPr>
            <p:ph type="body" sz="quarter" idx="10"/>
          </p:nvPr>
        </p:nvSpPr>
        <p:spPr/>
        <p:txBody>
          <a:bodyPr/>
          <a:lstStyle/>
          <a:p>
            <a:r>
              <a:rPr lang="en-US" dirty="0"/>
              <a:t>Kriging model</a:t>
            </a:r>
          </a:p>
          <a:p>
            <a:r>
              <a:rPr lang="en-US" dirty="0" err="1"/>
              <a:t>log_house</a:t>
            </a:r>
            <a:r>
              <a:rPr lang="en-US" dirty="0"/>
              <a:t> ~ s(latitude, longitude)</a:t>
            </a:r>
          </a:p>
          <a:p>
            <a:r>
              <a:rPr lang="en-US" dirty="0"/>
              <a:t>Dwelling model</a:t>
            </a:r>
          </a:p>
          <a:p>
            <a:r>
              <a:rPr lang="en-US" dirty="0" err="1"/>
              <a:t>log_house</a:t>
            </a:r>
            <a:r>
              <a:rPr lang="en-US" dirty="0"/>
              <a:t> ~ roof + floor + </a:t>
            </a:r>
            <a:r>
              <a:rPr lang="en-US" dirty="0" err="1"/>
              <a:t>acc_electricity</a:t>
            </a:r>
            <a:r>
              <a:rPr lang="en-US" dirty="0"/>
              <a:t> + </a:t>
            </a:r>
            <a:r>
              <a:rPr lang="en-US" dirty="0" err="1"/>
              <a:t>lat_flush</a:t>
            </a:r>
            <a:r>
              <a:rPr lang="en-US" dirty="0"/>
              <a:t> + </a:t>
            </a:r>
            <a:r>
              <a:rPr lang="en-US" dirty="0" err="1"/>
              <a:t>lat_pit</a:t>
            </a:r>
            <a:r>
              <a:rPr lang="en-US" dirty="0"/>
              <a:t> + </a:t>
            </a:r>
            <a:r>
              <a:rPr lang="en-US" dirty="0" err="1"/>
              <a:t>lat_oth</a:t>
            </a:r>
            <a:r>
              <a:rPr lang="en-US" dirty="0"/>
              <a:t> + </a:t>
            </a:r>
            <a:r>
              <a:rPr lang="en-US" dirty="0" err="1"/>
              <a:t>wat_pipe</a:t>
            </a:r>
            <a:r>
              <a:rPr lang="en-US" dirty="0"/>
              <a:t> + </a:t>
            </a:r>
            <a:r>
              <a:rPr lang="en-US" dirty="0" err="1"/>
              <a:t>wat_well</a:t>
            </a:r>
            <a:r>
              <a:rPr lang="en-US" dirty="0"/>
              <a:t> + </a:t>
            </a:r>
            <a:r>
              <a:rPr lang="en-US" dirty="0" err="1"/>
              <a:t>wat_surf</a:t>
            </a:r>
            <a:r>
              <a:rPr lang="en-US" dirty="0"/>
              <a:t> + </a:t>
            </a:r>
            <a:r>
              <a:rPr lang="en-US" dirty="0" err="1"/>
              <a:t>wat_tank</a:t>
            </a:r>
            <a:r>
              <a:rPr lang="en-US" dirty="0"/>
              <a:t> +</a:t>
            </a:r>
            <a:r>
              <a:rPr lang="en-US" dirty="0" err="1"/>
              <a:t>wat_bott</a:t>
            </a:r>
            <a:r>
              <a:rPr lang="en-US" dirty="0"/>
              <a:t> + </a:t>
            </a:r>
            <a:r>
              <a:rPr lang="en-US" dirty="0" err="1"/>
              <a:t>cook_inhouse</a:t>
            </a:r>
            <a:endParaRPr lang="en-US" dirty="0"/>
          </a:p>
          <a:p>
            <a:r>
              <a:rPr lang="en-US" dirty="0"/>
              <a:t>Full model</a:t>
            </a:r>
          </a:p>
          <a:p>
            <a:r>
              <a:rPr lang="en-US" dirty="0" err="1"/>
              <a:t>log_house</a:t>
            </a:r>
            <a:r>
              <a:rPr lang="en-US" dirty="0"/>
              <a:t> ~ roof + floor + </a:t>
            </a:r>
            <a:r>
              <a:rPr lang="en-US" dirty="0" err="1"/>
              <a:t>acc_electricity</a:t>
            </a:r>
            <a:r>
              <a:rPr lang="en-US" dirty="0"/>
              <a:t> + </a:t>
            </a:r>
            <a:r>
              <a:rPr lang="en-US" dirty="0" err="1"/>
              <a:t>lat_flush</a:t>
            </a:r>
            <a:r>
              <a:rPr lang="en-US" dirty="0"/>
              <a:t> + </a:t>
            </a:r>
            <a:r>
              <a:rPr lang="en-US" dirty="0" err="1"/>
              <a:t>lat_pit</a:t>
            </a:r>
            <a:r>
              <a:rPr lang="en-US" dirty="0"/>
              <a:t> + </a:t>
            </a:r>
            <a:r>
              <a:rPr lang="en-US" dirty="0" err="1"/>
              <a:t>lat_oth</a:t>
            </a:r>
            <a:r>
              <a:rPr lang="en-US" dirty="0"/>
              <a:t> + </a:t>
            </a:r>
            <a:r>
              <a:rPr lang="en-US" dirty="0" err="1"/>
              <a:t>wat_pipe</a:t>
            </a:r>
            <a:r>
              <a:rPr lang="en-US" dirty="0"/>
              <a:t> + </a:t>
            </a:r>
            <a:r>
              <a:rPr lang="en-US" dirty="0" err="1"/>
              <a:t>wat_well</a:t>
            </a:r>
            <a:r>
              <a:rPr lang="en-US" dirty="0"/>
              <a:t> + </a:t>
            </a:r>
            <a:r>
              <a:rPr lang="en-US" dirty="0" err="1"/>
              <a:t>wat_surf</a:t>
            </a:r>
            <a:r>
              <a:rPr lang="en-US" dirty="0"/>
              <a:t> + </a:t>
            </a:r>
            <a:r>
              <a:rPr lang="en-US" dirty="0" err="1"/>
              <a:t>wat_tank</a:t>
            </a:r>
            <a:r>
              <a:rPr lang="en-US" dirty="0"/>
              <a:t> +</a:t>
            </a:r>
            <a:r>
              <a:rPr lang="en-US" dirty="0" err="1"/>
              <a:t>wat_bott</a:t>
            </a:r>
            <a:r>
              <a:rPr lang="en-US" dirty="0"/>
              <a:t> + </a:t>
            </a:r>
            <a:r>
              <a:rPr lang="en-US" dirty="0" err="1"/>
              <a:t>cook_inhouse</a:t>
            </a:r>
            <a:r>
              <a:rPr lang="en-US" dirty="0"/>
              <a:t> + s(latitude, longitude)</a:t>
            </a:r>
          </a:p>
        </p:txBody>
      </p:sp>
    </p:spTree>
    <p:extLst>
      <p:ext uri="{BB962C8B-B14F-4D97-AF65-F5344CB8AC3E}">
        <p14:creationId xmlns:p14="http://schemas.microsoft.com/office/powerpoint/2010/main" val="2908584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Model Selection</a:t>
            </a:r>
          </a:p>
        </p:txBody>
      </p:sp>
      <p:graphicFrame>
        <p:nvGraphicFramePr>
          <p:cNvPr id="4" name="Table 3">
            <a:extLst>
              <a:ext uri="{FF2B5EF4-FFF2-40B4-BE49-F238E27FC236}">
                <a16:creationId xmlns:a16="http://schemas.microsoft.com/office/drawing/2014/main" id="{D2FC051E-6112-A6F5-F262-0A0A0B9C8557}"/>
              </a:ext>
            </a:extLst>
          </p:cNvPr>
          <p:cNvGraphicFramePr>
            <a:graphicFrameLocks noGrp="1"/>
          </p:cNvGraphicFramePr>
          <p:nvPr>
            <p:extLst>
              <p:ext uri="{D42A27DB-BD31-4B8C-83A1-F6EECF244321}">
                <p14:modId xmlns:p14="http://schemas.microsoft.com/office/powerpoint/2010/main" val="709664258"/>
              </p:ext>
            </p:extLst>
          </p:nvPr>
        </p:nvGraphicFramePr>
        <p:xfrm>
          <a:off x="725564" y="2143733"/>
          <a:ext cx="10258120" cy="3945217"/>
        </p:xfrm>
        <a:graphic>
          <a:graphicData uri="http://schemas.openxmlformats.org/drawingml/2006/table">
            <a:tbl>
              <a:tblPr>
                <a:tableStyleId>{5C22544A-7EE6-4342-B048-85BDC9FD1C3A}</a:tableStyleId>
              </a:tblPr>
              <a:tblGrid>
                <a:gridCol w="4804854">
                  <a:extLst>
                    <a:ext uri="{9D8B030D-6E8A-4147-A177-3AD203B41FA5}">
                      <a16:colId xmlns:a16="http://schemas.microsoft.com/office/drawing/2014/main" val="3088402133"/>
                    </a:ext>
                  </a:extLst>
                </a:gridCol>
                <a:gridCol w="2023919">
                  <a:extLst>
                    <a:ext uri="{9D8B030D-6E8A-4147-A177-3AD203B41FA5}">
                      <a16:colId xmlns:a16="http://schemas.microsoft.com/office/drawing/2014/main" val="3874970725"/>
                    </a:ext>
                  </a:extLst>
                </a:gridCol>
                <a:gridCol w="2093710">
                  <a:extLst>
                    <a:ext uri="{9D8B030D-6E8A-4147-A177-3AD203B41FA5}">
                      <a16:colId xmlns:a16="http://schemas.microsoft.com/office/drawing/2014/main" val="3735611904"/>
                    </a:ext>
                  </a:extLst>
                </a:gridCol>
                <a:gridCol w="1335637">
                  <a:extLst>
                    <a:ext uri="{9D8B030D-6E8A-4147-A177-3AD203B41FA5}">
                      <a16:colId xmlns:a16="http://schemas.microsoft.com/office/drawing/2014/main" val="2202520218"/>
                    </a:ext>
                  </a:extLst>
                </a:gridCol>
              </a:tblGrid>
              <a:tr h="674575">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marL="0" marR="0" lvl="0" indent="0" algn="ctr" defTabSz="457189" rtl="0" eaLnBrk="1" fontAlgn="ctr" latinLnBrk="0" hangingPunct="1">
                        <a:lnSpc>
                          <a:spcPct val="100000"/>
                        </a:lnSpc>
                        <a:spcBef>
                          <a:spcPts val="0"/>
                        </a:spcBef>
                        <a:spcAft>
                          <a:spcPts val="0"/>
                        </a:spcAft>
                        <a:buClrTx/>
                        <a:buSzTx/>
                        <a:buFontTx/>
                        <a:buNone/>
                        <a:tabLst/>
                        <a:defRPr/>
                      </a:pPr>
                      <a:endParaRPr lang="en-US" sz="1200" b="1" u="none" strike="noStrike" kern="1200" dirty="0">
                        <a:solidFill>
                          <a:schemeClr val="dk1"/>
                        </a:solidFill>
                        <a:effectLst/>
                        <a:latin typeface="Gill Sans MT" panose="020B0502020104020203" pitchFamily="34" charset="0"/>
                        <a:ea typeface="+mn-ea"/>
                        <a:cs typeface="+mn-cs"/>
                      </a:endParaRPr>
                    </a:p>
                    <a:p>
                      <a:pPr marL="0" marR="0" lvl="0" indent="0" algn="ctr" defTabSz="457189" rtl="0" eaLnBrk="1" fontAlgn="ctr"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Gill Sans MT" panose="020B0502020104020203" pitchFamily="34" charset="0"/>
                          <a:ea typeface="+mn-ea"/>
                          <a:cs typeface="+mn-cs"/>
                        </a:rPr>
                        <a:t>Algorithm/Statistical Model Used</a:t>
                      </a:r>
                    </a:p>
                  </a:txBody>
                  <a:tcPr marL="9525" marR="9525" marT="9525" marB="0" anchor="ctr"/>
                </a:tc>
                <a:tc>
                  <a:txBody>
                    <a:bodyPr/>
                    <a:lstStyle/>
                    <a:p>
                      <a:pPr marL="0" marR="0" lvl="0" indent="0" algn="ctr" defTabSz="457189" rtl="0" eaLnBrk="1" fontAlgn="b" latinLnBrk="0" hangingPunct="1">
                        <a:lnSpc>
                          <a:spcPct val="100000"/>
                        </a:lnSpc>
                        <a:spcBef>
                          <a:spcPts val="0"/>
                        </a:spcBef>
                        <a:spcAft>
                          <a:spcPts val="0"/>
                        </a:spcAft>
                        <a:buClrTx/>
                        <a:buSzTx/>
                        <a:buFontTx/>
                        <a:buNone/>
                        <a:tabLst/>
                        <a:defRPr/>
                      </a:pPr>
                      <a:r>
                        <a:rPr lang="en-US" sz="1200" b="1" u="none" strike="noStrike" dirty="0">
                          <a:effectLst/>
                          <a:latin typeface="Gill Sans MT" panose="020B0502020104020203" pitchFamily="34" charset="0"/>
                        </a:rPr>
                        <a:t>Model Specification</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RMSE    </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MAE </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319393">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(k=5)</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.781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.604</a:t>
                      </a:r>
                    </a:p>
                  </a:txBody>
                  <a:tcPr marL="9525" marR="9525" marT="9525" marB="0" anchor="b"/>
                </a:tc>
                <a:extLst>
                  <a:ext uri="{0D108BD9-81ED-4DB2-BD59-A6C34878D82A}">
                    <a16:rowId xmlns:a16="http://schemas.microsoft.com/office/drawing/2014/main" val="3214423889"/>
                  </a:ext>
                </a:extLst>
              </a:tr>
              <a:tr h="410609">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6)</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.775</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.598</a:t>
                      </a:r>
                    </a:p>
                  </a:txBody>
                  <a:tcPr marL="9525" marR="9525" marT="9525" marB="0" anchor="b"/>
                </a:tc>
                <a:extLst>
                  <a:ext uri="{0D108BD9-81ED-4DB2-BD59-A6C34878D82A}">
                    <a16:rowId xmlns:a16="http://schemas.microsoft.com/office/drawing/2014/main" val="1008356161"/>
                  </a:ext>
                </a:extLst>
              </a:tr>
              <a:tr h="252553">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,792</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.617</a:t>
                      </a:r>
                    </a:p>
                  </a:txBody>
                  <a:tcPr marL="9525" marR="9525" marT="9525" marB="0" anchor="b"/>
                </a:tc>
                <a:extLst>
                  <a:ext uri="{0D108BD9-81ED-4DB2-BD59-A6C34878D82A}">
                    <a16:rowId xmlns:a16="http://schemas.microsoft.com/office/drawing/2014/main" val="835375471"/>
                  </a:ext>
                </a:extLst>
              </a:tr>
              <a:tr h="328861">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13)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.674</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.522</a:t>
                      </a:r>
                    </a:p>
                  </a:txBody>
                  <a:tcPr marL="9525" marR="9525" marT="9525" marB="0" anchor="b"/>
                </a:tc>
                <a:extLst>
                  <a:ext uri="{0D108BD9-81ED-4DB2-BD59-A6C34878D82A}">
                    <a16:rowId xmlns:a16="http://schemas.microsoft.com/office/drawing/2014/main" val="2084468871"/>
                  </a:ext>
                </a:extLst>
              </a:tr>
              <a:tr h="322533">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6)</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.676</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.524</a:t>
                      </a:r>
                    </a:p>
                  </a:txBody>
                  <a:tcPr marL="9525" marR="9525" marT="9525" marB="0" anchor="b"/>
                </a:tc>
                <a:extLst>
                  <a:ext uri="{0D108BD9-81ED-4DB2-BD59-A6C34878D82A}">
                    <a16:rowId xmlns:a16="http://schemas.microsoft.com/office/drawing/2014/main" val="3054612466"/>
                  </a:ext>
                </a:extLst>
              </a:tr>
              <a:tr h="356807">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.674</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.523</a:t>
                      </a:r>
                    </a:p>
                  </a:txBody>
                  <a:tcPr marL="9525" marR="9525" marT="9525" marB="0" anchor="b"/>
                </a:tc>
                <a:extLst>
                  <a:ext uri="{0D108BD9-81ED-4DB2-BD59-A6C34878D82A}">
                    <a16:rowId xmlns:a16="http://schemas.microsoft.com/office/drawing/2014/main" val="4161066541"/>
                  </a:ext>
                </a:extLst>
              </a:tr>
              <a:tr h="378686">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13)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.700</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.517</a:t>
                      </a:r>
                    </a:p>
                  </a:txBody>
                  <a:tcPr marL="9525" marR="9525" marT="9525" marB="0" anchor="b"/>
                </a:tc>
                <a:extLst>
                  <a:ext uri="{0D108BD9-81ED-4DB2-BD59-A6C34878D82A}">
                    <a16:rowId xmlns:a16="http://schemas.microsoft.com/office/drawing/2014/main" val="2124633560"/>
                  </a:ext>
                </a:extLst>
              </a:tr>
              <a:tr h="392292">
                <a:tc>
                  <a:txBody>
                    <a:bodyPr/>
                    <a:lstStyle/>
                    <a:p>
                      <a:pPr algn="ctr" fontAlgn="ctr"/>
                      <a:r>
                        <a:rPr lang="en-US" sz="1200" b="1" i="0" u="none" strike="noStrike" dirty="0">
                          <a:solidFill>
                            <a:srgbClr val="000000"/>
                          </a:solidFill>
                          <a:effectLst/>
                          <a:latin typeface="Gill Sans MT" panose="020B0502020104020203" pitchFamily="34" charset="0"/>
                        </a:rPr>
                        <a:t>RF (</a:t>
                      </a:r>
                      <a:r>
                        <a:rPr lang="en-US" sz="1200" b="1" i="0" u="none" strike="noStrike" dirty="0" err="1">
                          <a:solidFill>
                            <a:srgbClr val="000000"/>
                          </a:solidFill>
                          <a:effectLst/>
                          <a:latin typeface="Gill Sans MT" panose="020B0502020104020203" pitchFamily="34" charset="0"/>
                        </a:rPr>
                        <a:t>mtry</a:t>
                      </a:r>
                      <a:r>
                        <a:rPr lang="en-US" sz="1200" b="1" i="0" u="none" strike="noStrike" dirty="0">
                          <a:solidFill>
                            <a:srgbClr val="000000"/>
                          </a:solidFill>
                          <a:effectLst/>
                          <a:latin typeface="Gill Sans MT" panose="020B0502020104020203" pitchFamily="34" charset="0"/>
                        </a:rPr>
                        <a:t> = 6)</a:t>
                      </a:r>
                    </a:p>
                  </a:txBody>
                  <a:tcPr marL="9525" marR="9525" marT="9525" marB="0" anchor="ctr"/>
                </a:tc>
                <a:tc>
                  <a:txBody>
                    <a:bodyPr/>
                    <a:lstStyle/>
                    <a:p>
                      <a:pPr algn="ctr" fontAlgn="b"/>
                      <a:r>
                        <a:rPr lang="en-US" sz="1200" b="1"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.652</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.502</a:t>
                      </a:r>
                    </a:p>
                  </a:txBody>
                  <a:tcPr marL="9525" marR="9525" marT="9525" marB="0" anchor="b"/>
                </a:tc>
                <a:extLst>
                  <a:ext uri="{0D108BD9-81ED-4DB2-BD59-A6C34878D82A}">
                    <a16:rowId xmlns:a16="http://schemas.microsoft.com/office/drawing/2014/main" val="3984064385"/>
                  </a:ext>
                </a:extLst>
              </a:tr>
              <a:tr h="508908">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.655</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.505</a:t>
                      </a:r>
                    </a:p>
                  </a:txBody>
                  <a:tcPr marL="9525" marR="9525" marT="9525" marB="0" anchor="b"/>
                </a:tc>
                <a:extLst>
                  <a:ext uri="{0D108BD9-81ED-4DB2-BD59-A6C34878D82A}">
                    <a16:rowId xmlns:a16="http://schemas.microsoft.com/office/drawing/2014/main" val="32182073"/>
                  </a:ext>
                </a:extLst>
              </a:tr>
            </a:tbl>
          </a:graphicData>
        </a:graphic>
      </p:graphicFrame>
      <p:sp>
        <p:nvSpPr>
          <p:cNvPr id="10" name="TextBox 9">
            <a:extLst>
              <a:ext uri="{FF2B5EF4-FFF2-40B4-BE49-F238E27FC236}">
                <a16:creationId xmlns:a16="http://schemas.microsoft.com/office/drawing/2014/main" id="{3BEDBCC8-01AB-5F37-1365-5D4991AABE23}"/>
              </a:ext>
            </a:extLst>
          </p:cNvPr>
          <p:cNvSpPr txBox="1"/>
          <p:nvPr/>
        </p:nvSpPr>
        <p:spPr>
          <a:xfrm>
            <a:off x="689131" y="1763948"/>
            <a:ext cx="745717" cy="369332"/>
          </a:xfrm>
          <a:prstGeom prst="rect">
            <a:avLst/>
          </a:prstGeom>
          <a:noFill/>
        </p:spPr>
        <p:txBody>
          <a:bodyPr wrap="none" rtlCol="0">
            <a:spAutoFit/>
          </a:bodyPr>
          <a:lstStyle/>
          <a:p>
            <a:r>
              <a:rPr lang="en-US" b="1" dirty="0"/>
              <a:t>Nepal</a:t>
            </a:r>
          </a:p>
        </p:txBody>
      </p:sp>
    </p:spTree>
    <p:extLst>
      <p:ext uri="{BB962C8B-B14F-4D97-AF65-F5344CB8AC3E}">
        <p14:creationId xmlns:p14="http://schemas.microsoft.com/office/powerpoint/2010/main" val="109154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Model Selection</a:t>
            </a:r>
          </a:p>
        </p:txBody>
      </p:sp>
      <p:graphicFrame>
        <p:nvGraphicFramePr>
          <p:cNvPr id="4" name="Table 3">
            <a:extLst>
              <a:ext uri="{FF2B5EF4-FFF2-40B4-BE49-F238E27FC236}">
                <a16:creationId xmlns:a16="http://schemas.microsoft.com/office/drawing/2014/main" id="{D2FC051E-6112-A6F5-F262-0A0A0B9C8557}"/>
              </a:ext>
            </a:extLst>
          </p:cNvPr>
          <p:cNvGraphicFramePr>
            <a:graphicFrameLocks noGrp="1"/>
          </p:cNvGraphicFramePr>
          <p:nvPr>
            <p:extLst>
              <p:ext uri="{D42A27DB-BD31-4B8C-83A1-F6EECF244321}">
                <p14:modId xmlns:p14="http://schemas.microsoft.com/office/powerpoint/2010/main" val="3888187094"/>
              </p:ext>
            </p:extLst>
          </p:nvPr>
        </p:nvGraphicFramePr>
        <p:xfrm>
          <a:off x="725565" y="2143733"/>
          <a:ext cx="10595577" cy="3572133"/>
        </p:xfrm>
        <a:graphic>
          <a:graphicData uri="http://schemas.openxmlformats.org/drawingml/2006/table">
            <a:tbl>
              <a:tblPr>
                <a:tableStyleId>{5C22544A-7EE6-4342-B048-85BDC9FD1C3A}</a:tableStyleId>
              </a:tblPr>
              <a:tblGrid>
                <a:gridCol w="4962917">
                  <a:extLst>
                    <a:ext uri="{9D8B030D-6E8A-4147-A177-3AD203B41FA5}">
                      <a16:colId xmlns:a16="http://schemas.microsoft.com/office/drawing/2014/main" val="3088402133"/>
                    </a:ext>
                  </a:extLst>
                </a:gridCol>
                <a:gridCol w="2090499">
                  <a:extLst>
                    <a:ext uri="{9D8B030D-6E8A-4147-A177-3AD203B41FA5}">
                      <a16:colId xmlns:a16="http://schemas.microsoft.com/office/drawing/2014/main" val="3874970725"/>
                    </a:ext>
                  </a:extLst>
                </a:gridCol>
                <a:gridCol w="2162586">
                  <a:extLst>
                    <a:ext uri="{9D8B030D-6E8A-4147-A177-3AD203B41FA5}">
                      <a16:colId xmlns:a16="http://schemas.microsoft.com/office/drawing/2014/main" val="3735611904"/>
                    </a:ext>
                  </a:extLst>
                </a:gridCol>
                <a:gridCol w="1379575">
                  <a:extLst>
                    <a:ext uri="{9D8B030D-6E8A-4147-A177-3AD203B41FA5}">
                      <a16:colId xmlns:a16="http://schemas.microsoft.com/office/drawing/2014/main" val="2202520218"/>
                    </a:ext>
                  </a:extLst>
                </a:gridCol>
              </a:tblGrid>
              <a:tr h="674575">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marL="0" marR="0" lvl="0" indent="0" algn="ctr" defTabSz="457189" rtl="0" eaLnBrk="1" fontAlgn="ctr"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Gill Sans MT" panose="020B0502020104020203" pitchFamily="34" charset="0"/>
                          <a:ea typeface="+mn-ea"/>
                          <a:cs typeface="+mn-cs"/>
                        </a:rPr>
                        <a:t>Algorithm/Statistical Model Used</a:t>
                      </a:r>
                    </a:p>
                  </a:txBody>
                  <a:tcPr marL="9525" marR="9525" marT="9525" marB="0" anchor="ctr"/>
                </a:tc>
                <a:tc>
                  <a:txBody>
                    <a:bodyPr/>
                    <a:lstStyle/>
                    <a:p>
                      <a:pPr algn="ctr" fontAlgn="b"/>
                      <a:r>
                        <a:rPr lang="en-US" sz="1200" b="1" u="none" strike="noStrike" dirty="0">
                          <a:effectLst/>
                          <a:latin typeface="Gill Sans MT" panose="020B0502020104020203" pitchFamily="34" charset="0"/>
                        </a:rPr>
                        <a:t>Model Specification</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RMSE    </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MAE </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319393">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13)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.791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.594</a:t>
                      </a:r>
                    </a:p>
                  </a:txBody>
                  <a:tcPr marL="9525" marR="9525" marT="9525" marB="0" anchor="b"/>
                </a:tc>
                <a:extLst>
                  <a:ext uri="{0D108BD9-81ED-4DB2-BD59-A6C34878D82A}">
                    <a16:rowId xmlns:a16="http://schemas.microsoft.com/office/drawing/2014/main" val="3214423889"/>
                  </a:ext>
                </a:extLst>
              </a:tr>
              <a:tr h="240253">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4)</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.781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.593</a:t>
                      </a:r>
                    </a:p>
                  </a:txBody>
                  <a:tcPr marL="9525" marR="9525" marT="9525" marB="0" anchor="b"/>
                </a:tc>
                <a:extLst>
                  <a:ext uri="{0D108BD9-81ED-4DB2-BD59-A6C34878D82A}">
                    <a16:rowId xmlns:a16="http://schemas.microsoft.com/office/drawing/2014/main" val="1008356161"/>
                  </a:ext>
                </a:extLst>
              </a:tr>
              <a:tr h="252553">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.773</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.595</a:t>
                      </a:r>
                    </a:p>
                  </a:txBody>
                  <a:tcPr marL="9525" marR="9525" marT="9525" marB="0" anchor="b"/>
                </a:tc>
                <a:extLst>
                  <a:ext uri="{0D108BD9-81ED-4DB2-BD59-A6C34878D82A}">
                    <a16:rowId xmlns:a16="http://schemas.microsoft.com/office/drawing/2014/main" val="835375471"/>
                  </a:ext>
                </a:extLst>
              </a:tr>
              <a:tr h="408093">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5)</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.534</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.331</a:t>
                      </a:r>
                    </a:p>
                  </a:txBody>
                  <a:tcPr marL="9525" marR="9525" marT="9525" marB="0" anchor="b"/>
                </a:tc>
                <a:extLst>
                  <a:ext uri="{0D108BD9-81ED-4DB2-BD59-A6C34878D82A}">
                    <a16:rowId xmlns:a16="http://schemas.microsoft.com/office/drawing/2014/main" val="2084468871"/>
                  </a:ext>
                </a:extLst>
              </a:tr>
              <a:tr h="414090">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4)</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.531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.331</a:t>
                      </a:r>
                    </a:p>
                  </a:txBody>
                  <a:tcPr marL="9525" marR="9525" marT="9525" marB="0" anchor="b"/>
                </a:tc>
                <a:extLst>
                  <a:ext uri="{0D108BD9-81ED-4DB2-BD59-A6C34878D82A}">
                    <a16:rowId xmlns:a16="http://schemas.microsoft.com/office/drawing/2014/main" val="3054612466"/>
                  </a:ext>
                </a:extLst>
              </a:tr>
              <a:tr h="381000">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.532</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.330</a:t>
                      </a:r>
                    </a:p>
                  </a:txBody>
                  <a:tcPr marL="9525" marR="9525" marT="9525" marB="0" anchor="b"/>
                </a:tc>
                <a:extLst>
                  <a:ext uri="{0D108BD9-81ED-4DB2-BD59-A6C34878D82A}">
                    <a16:rowId xmlns:a16="http://schemas.microsoft.com/office/drawing/2014/main" val="4161066541"/>
                  </a:ext>
                </a:extLst>
              </a:tr>
              <a:tr h="235948">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13)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.546</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.358</a:t>
                      </a:r>
                    </a:p>
                  </a:txBody>
                  <a:tcPr marL="9525" marR="9525" marT="9525" marB="0" anchor="b"/>
                </a:tc>
                <a:extLst>
                  <a:ext uri="{0D108BD9-81ED-4DB2-BD59-A6C34878D82A}">
                    <a16:rowId xmlns:a16="http://schemas.microsoft.com/office/drawing/2014/main" val="2124633560"/>
                  </a:ext>
                </a:extLst>
              </a:tr>
              <a:tr h="330109">
                <a:tc>
                  <a:txBody>
                    <a:bodyPr/>
                    <a:lstStyle/>
                    <a:p>
                      <a:pPr algn="ctr" fontAlgn="ctr"/>
                      <a:r>
                        <a:rPr lang="en-US" sz="1200" b="1" i="0" u="none" strike="noStrike" dirty="0">
                          <a:solidFill>
                            <a:srgbClr val="000000"/>
                          </a:solidFill>
                          <a:effectLst/>
                          <a:latin typeface="Gill Sans MT" panose="020B0502020104020203" pitchFamily="34" charset="0"/>
                        </a:rPr>
                        <a:t>RF (</a:t>
                      </a:r>
                      <a:r>
                        <a:rPr lang="en-US" sz="1200" b="1" i="0" u="none" strike="noStrike" dirty="0" err="1">
                          <a:solidFill>
                            <a:srgbClr val="000000"/>
                          </a:solidFill>
                          <a:effectLst/>
                          <a:latin typeface="Gill Sans MT" panose="020B0502020104020203" pitchFamily="34" charset="0"/>
                        </a:rPr>
                        <a:t>mtry</a:t>
                      </a:r>
                      <a:r>
                        <a:rPr lang="en-US" sz="1200" b="1" i="0" u="none" strike="noStrike" dirty="0">
                          <a:solidFill>
                            <a:srgbClr val="000000"/>
                          </a:solidFill>
                          <a:effectLst/>
                          <a:latin typeface="Gill Sans MT" panose="020B0502020104020203" pitchFamily="34" charset="0"/>
                        </a:rPr>
                        <a:t> = 4)</a:t>
                      </a:r>
                    </a:p>
                  </a:txBody>
                  <a:tcPr marL="9525" marR="9525" marT="9525" marB="0" anchor="ctr"/>
                </a:tc>
                <a:tc>
                  <a:txBody>
                    <a:bodyPr/>
                    <a:lstStyle/>
                    <a:p>
                      <a:pPr algn="ctr" fontAlgn="b"/>
                      <a:r>
                        <a:rPr lang="en-US" sz="1200" b="1"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.529</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.336</a:t>
                      </a:r>
                    </a:p>
                  </a:txBody>
                  <a:tcPr marL="9525" marR="9525" marT="9525" marB="0" anchor="b"/>
                </a:tc>
                <a:extLst>
                  <a:ext uri="{0D108BD9-81ED-4DB2-BD59-A6C34878D82A}">
                    <a16:rowId xmlns:a16="http://schemas.microsoft.com/office/drawing/2014/main" val="3984064385"/>
                  </a:ext>
                </a:extLst>
              </a:tr>
              <a:tr h="316119">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.531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.338</a:t>
                      </a:r>
                    </a:p>
                  </a:txBody>
                  <a:tcPr marL="9525" marR="9525" marT="9525" marB="0" anchor="b"/>
                </a:tc>
                <a:extLst>
                  <a:ext uri="{0D108BD9-81ED-4DB2-BD59-A6C34878D82A}">
                    <a16:rowId xmlns:a16="http://schemas.microsoft.com/office/drawing/2014/main" val="32182073"/>
                  </a:ext>
                </a:extLst>
              </a:tr>
            </a:tbl>
          </a:graphicData>
        </a:graphic>
      </p:graphicFrame>
      <p:sp>
        <p:nvSpPr>
          <p:cNvPr id="10" name="TextBox 9">
            <a:extLst>
              <a:ext uri="{FF2B5EF4-FFF2-40B4-BE49-F238E27FC236}">
                <a16:creationId xmlns:a16="http://schemas.microsoft.com/office/drawing/2014/main" id="{3BEDBCC8-01AB-5F37-1365-5D4991AABE23}"/>
              </a:ext>
            </a:extLst>
          </p:cNvPr>
          <p:cNvSpPr txBox="1"/>
          <p:nvPr/>
        </p:nvSpPr>
        <p:spPr>
          <a:xfrm>
            <a:off x="689131" y="1763948"/>
            <a:ext cx="914866" cy="369332"/>
          </a:xfrm>
          <a:prstGeom prst="rect">
            <a:avLst/>
          </a:prstGeom>
          <a:noFill/>
        </p:spPr>
        <p:txBody>
          <a:bodyPr wrap="none" rtlCol="0">
            <a:spAutoFit/>
          </a:bodyPr>
          <a:lstStyle/>
          <a:p>
            <a:r>
              <a:rPr lang="en-US" b="1" dirty="0"/>
              <a:t>Uganda</a:t>
            </a:r>
          </a:p>
        </p:txBody>
      </p:sp>
    </p:spTree>
    <p:extLst>
      <p:ext uri="{BB962C8B-B14F-4D97-AF65-F5344CB8AC3E}">
        <p14:creationId xmlns:p14="http://schemas.microsoft.com/office/powerpoint/2010/main" val="2185307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Model Selection</a:t>
            </a:r>
          </a:p>
        </p:txBody>
      </p:sp>
      <p:graphicFrame>
        <p:nvGraphicFramePr>
          <p:cNvPr id="4" name="Table 3">
            <a:extLst>
              <a:ext uri="{FF2B5EF4-FFF2-40B4-BE49-F238E27FC236}">
                <a16:creationId xmlns:a16="http://schemas.microsoft.com/office/drawing/2014/main" id="{D2FC051E-6112-A6F5-F262-0A0A0B9C8557}"/>
              </a:ext>
            </a:extLst>
          </p:cNvPr>
          <p:cNvGraphicFramePr>
            <a:graphicFrameLocks noGrp="1"/>
          </p:cNvGraphicFramePr>
          <p:nvPr>
            <p:extLst>
              <p:ext uri="{D42A27DB-BD31-4B8C-83A1-F6EECF244321}">
                <p14:modId xmlns:p14="http://schemas.microsoft.com/office/powerpoint/2010/main" val="1575972541"/>
              </p:ext>
            </p:extLst>
          </p:nvPr>
        </p:nvGraphicFramePr>
        <p:xfrm>
          <a:off x="689131" y="2133280"/>
          <a:ext cx="10813737" cy="3766776"/>
        </p:xfrm>
        <a:graphic>
          <a:graphicData uri="http://schemas.openxmlformats.org/drawingml/2006/table">
            <a:tbl>
              <a:tblPr>
                <a:tableStyleId>{5C22544A-7EE6-4342-B048-85BDC9FD1C3A}</a:tableStyleId>
              </a:tblPr>
              <a:tblGrid>
                <a:gridCol w="5065102">
                  <a:extLst>
                    <a:ext uri="{9D8B030D-6E8A-4147-A177-3AD203B41FA5}">
                      <a16:colId xmlns:a16="http://schemas.microsoft.com/office/drawing/2014/main" val="3088402133"/>
                    </a:ext>
                  </a:extLst>
                </a:gridCol>
                <a:gridCol w="2133542">
                  <a:extLst>
                    <a:ext uri="{9D8B030D-6E8A-4147-A177-3AD203B41FA5}">
                      <a16:colId xmlns:a16="http://schemas.microsoft.com/office/drawing/2014/main" val="3874970725"/>
                    </a:ext>
                  </a:extLst>
                </a:gridCol>
                <a:gridCol w="2207113">
                  <a:extLst>
                    <a:ext uri="{9D8B030D-6E8A-4147-A177-3AD203B41FA5}">
                      <a16:colId xmlns:a16="http://schemas.microsoft.com/office/drawing/2014/main" val="3735611904"/>
                    </a:ext>
                  </a:extLst>
                </a:gridCol>
                <a:gridCol w="1407980">
                  <a:extLst>
                    <a:ext uri="{9D8B030D-6E8A-4147-A177-3AD203B41FA5}">
                      <a16:colId xmlns:a16="http://schemas.microsoft.com/office/drawing/2014/main" val="2202520218"/>
                    </a:ext>
                  </a:extLst>
                </a:gridCol>
              </a:tblGrid>
              <a:tr h="764304">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r>
                        <a:rPr lang="en-US" sz="1200" b="1" u="none" strike="noStrike" kern="1200" dirty="0">
                          <a:solidFill>
                            <a:schemeClr val="dk1"/>
                          </a:solidFill>
                          <a:effectLst/>
                          <a:latin typeface="Gill Sans MT" panose="020B0502020104020203" pitchFamily="34" charset="0"/>
                          <a:ea typeface="+mn-ea"/>
                          <a:cs typeface="+mn-cs"/>
                        </a:rPr>
                        <a:t>Algorithm/Statistical Model Used</a:t>
                      </a:r>
                    </a:p>
                  </a:txBody>
                  <a:tcPr marL="9525" marR="9525" marT="9525" marB="0" anchor="ctr"/>
                </a:tc>
                <a:tc>
                  <a:txBody>
                    <a:bodyPr/>
                    <a:lstStyle/>
                    <a:p>
                      <a:pPr algn="ctr" fontAlgn="b"/>
                      <a:r>
                        <a:rPr lang="en-US" sz="1200" b="1" u="none" strike="noStrike" dirty="0">
                          <a:effectLst/>
                          <a:latin typeface="Gill Sans MT" panose="020B0502020104020203" pitchFamily="34" charset="0"/>
                        </a:rPr>
                        <a:t>Model Specification</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RMSE    </a:t>
                      </a:r>
                      <a:endParaRPr lang="en-US" sz="1200" b="1" i="0" u="none" strike="noStrike" dirty="0">
                        <a:solidFill>
                          <a:srgbClr val="000000"/>
                        </a:solidFill>
                        <a:effectLst/>
                        <a:latin typeface="Gill Sans MT" panose="020B0502020104020203" pitchFamily="34" charset="0"/>
                      </a:endParaRPr>
                    </a:p>
                  </a:txBody>
                  <a:tcPr marL="9525" marR="9525" marT="9525" marB="0" anchor="b"/>
                </a:tc>
                <a:tc>
                  <a:txBody>
                    <a:bodyPr/>
                    <a:lstStyle/>
                    <a:p>
                      <a:pPr algn="ctr" fontAlgn="b"/>
                      <a:r>
                        <a:rPr lang="en-US" sz="1200" b="1" u="none" strike="noStrike" dirty="0">
                          <a:effectLst/>
                          <a:latin typeface="Gill Sans MT" panose="020B0502020104020203" pitchFamily="34" charset="0"/>
                        </a:rPr>
                        <a:t>MAE </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361877">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.9517</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.674</a:t>
                      </a:r>
                    </a:p>
                  </a:txBody>
                  <a:tcPr marL="9525" marR="9525" marT="9525" marB="0" anchor="b"/>
                </a:tc>
                <a:extLst>
                  <a:ext uri="{0D108BD9-81ED-4DB2-BD59-A6C34878D82A}">
                    <a16:rowId xmlns:a16="http://schemas.microsoft.com/office/drawing/2014/main" val="3214423889"/>
                  </a:ext>
                </a:extLst>
              </a:tr>
              <a:tr h="272210">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2)</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.9786</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.673</a:t>
                      </a:r>
                    </a:p>
                  </a:txBody>
                  <a:tcPr marL="9525" marR="9525" marT="9525" marB="0" anchor="b"/>
                </a:tc>
                <a:extLst>
                  <a:ext uri="{0D108BD9-81ED-4DB2-BD59-A6C34878D82A}">
                    <a16:rowId xmlns:a16="http://schemas.microsoft.com/office/drawing/2014/main" val="1008356161"/>
                  </a:ext>
                </a:extLst>
              </a:tr>
              <a:tr h="286147">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Kriging</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.961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.66</a:t>
                      </a:r>
                    </a:p>
                  </a:txBody>
                  <a:tcPr marL="9525" marR="9525" marT="9525" marB="0" anchor="b"/>
                </a:tc>
                <a:extLst>
                  <a:ext uri="{0D108BD9-81ED-4DB2-BD59-A6C34878D82A}">
                    <a16:rowId xmlns:a16="http://schemas.microsoft.com/office/drawing/2014/main" val="835375471"/>
                  </a:ext>
                </a:extLst>
              </a:tr>
              <a:tr h="276881">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(k=5)</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.854</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.542</a:t>
                      </a:r>
                    </a:p>
                  </a:txBody>
                  <a:tcPr marL="9525" marR="9525" marT="9525" marB="0" anchor="b"/>
                </a:tc>
                <a:extLst>
                  <a:ext uri="{0D108BD9-81ED-4DB2-BD59-A6C34878D82A}">
                    <a16:rowId xmlns:a16="http://schemas.microsoft.com/office/drawing/2014/main" val="2084468871"/>
                  </a:ext>
                </a:extLst>
              </a:tr>
              <a:tr h="283674">
                <a:tc>
                  <a:txBody>
                    <a:bodyPr/>
                    <a:lstStyle/>
                    <a:p>
                      <a:pPr algn="ctr" fontAlgn="ctr"/>
                      <a:r>
                        <a:rPr lang="en-US" sz="1200" b="0" i="0" u="none" strike="noStrike" dirty="0">
                          <a:solidFill>
                            <a:srgbClr val="000000"/>
                          </a:solidFill>
                          <a:effectLst/>
                          <a:latin typeface="Gill Sans MT" panose="020B0502020104020203" pitchFamily="34" charset="0"/>
                        </a:rPr>
                        <a:t>RF (</a:t>
                      </a:r>
                      <a:r>
                        <a:rPr lang="en-US" sz="1200" b="0" i="0" u="none" strike="noStrike" dirty="0" err="1">
                          <a:solidFill>
                            <a:srgbClr val="000000"/>
                          </a:solidFill>
                          <a:effectLst/>
                          <a:latin typeface="Gill Sans MT" panose="020B0502020104020203" pitchFamily="34" charset="0"/>
                        </a:rPr>
                        <a:t>mtry</a:t>
                      </a:r>
                      <a:r>
                        <a:rPr lang="en-US" sz="1200" b="0" i="0" u="none" strike="noStrike" dirty="0">
                          <a:solidFill>
                            <a:srgbClr val="000000"/>
                          </a:solidFill>
                          <a:effectLst/>
                          <a:latin typeface="Gill Sans MT" panose="020B0502020104020203" pitchFamily="34" charset="0"/>
                        </a:rPr>
                        <a:t> = 4)</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.851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.546</a:t>
                      </a:r>
                    </a:p>
                  </a:txBody>
                  <a:tcPr marL="9525" marR="9525" marT="9525" marB="0" anchor="b"/>
                </a:tc>
                <a:extLst>
                  <a:ext uri="{0D108BD9-81ED-4DB2-BD59-A6C34878D82A}">
                    <a16:rowId xmlns:a16="http://schemas.microsoft.com/office/drawing/2014/main" val="3054612466"/>
                  </a:ext>
                </a:extLst>
              </a:tr>
              <a:tr h="413828">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Dwelling only</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.855</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.546</a:t>
                      </a:r>
                    </a:p>
                  </a:txBody>
                  <a:tcPr marL="9525" marR="9525" marT="9525" marB="0" anchor="b"/>
                </a:tc>
                <a:extLst>
                  <a:ext uri="{0D108BD9-81ED-4DB2-BD59-A6C34878D82A}">
                    <a16:rowId xmlns:a16="http://schemas.microsoft.com/office/drawing/2014/main" val="4161066541"/>
                  </a:ext>
                </a:extLst>
              </a:tr>
              <a:tr h="353979">
                <a:tc>
                  <a:txBody>
                    <a:bodyPr/>
                    <a:lstStyle/>
                    <a:p>
                      <a:pPr algn="ctr" fontAlgn="ctr"/>
                      <a:r>
                        <a:rPr lang="en-US" sz="1200" b="0" i="0" u="none" strike="noStrike" dirty="0" err="1">
                          <a:solidFill>
                            <a:srgbClr val="000000"/>
                          </a:solidFill>
                          <a:effectLst/>
                          <a:latin typeface="Gill Sans MT" panose="020B0502020104020203" pitchFamily="34" charset="0"/>
                        </a:rPr>
                        <a:t>kNN</a:t>
                      </a:r>
                      <a:r>
                        <a:rPr lang="en-US" sz="1200" b="0" i="0" u="none" strike="noStrike" dirty="0">
                          <a:solidFill>
                            <a:srgbClr val="000000"/>
                          </a:solidFill>
                          <a:effectLst/>
                          <a:latin typeface="Gill Sans MT" panose="020B0502020104020203" pitchFamily="34" charset="0"/>
                        </a:rPr>
                        <a:t> (k = 13)</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.579</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.578</a:t>
                      </a:r>
                    </a:p>
                  </a:txBody>
                  <a:tcPr marL="9525" marR="9525" marT="9525" marB="0" anchor="b"/>
                </a:tc>
                <a:extLst>
                  <a:ext uri="{0D108BD9-81ED-4DB2-BD59-A6C34878D82A}">
                    <a16:rowId xmlns:a16="http://schemas.microsoft.com/office/drawing/2014/main" val="2124633560"/>
                  </a:ext>
                </a:extLst>
              </a:tr>
              <a:tr h="431679">
                <a:tc>
                  <a:txBody>
                    <a:bodyPr/>
                    <a:lstStyle/>
                    <a:p>
                      <a:pPr algn="ctr" fontAlgn="ctr"/>
                      <a:r>
                        <a:rPr lang="en-US" sz="1200" b="1" i="0" u="none" strike="noStrike" dirty="0">
                          <a:solidFill>
                            <a:srgbClr val="000000"/>
                          </a:solidFill>
                          <a:effectLst/>
                          <a:latin typeface="Gill Sans MT" panose="020B0502020104020203" pitchFamily="34" charset="0"/>
                        </a:rPr>
                        <a:t>RF (</a:t>
                      </a:r>
                      <a:r>
                        <a:rPr lang="en-US" sz="1200" b="1" i="0" u="none" strike="noStrike" dirty="0" err="1">
                          <a:solidFill>
                            <a:srgbClr val="000000"/>
                          </a:solidFill>
                          <a:effectLst/>
                          <a:latin typeface="Gill Sans MT" panose="020B0502020104020203" pitchFamily="34" charset="0"/>
                        </a:rPr>
                        <a:t>mtry</a:t>
                      </a:r>
                      <a:r>
                        <a:rPr lang="en-US" sz="1200" b="1" i="0" u="none" strike="noStrike" dirty="0">
                          <a:solidFill>
                            <a:srgbClr val="000000"/>
                          </a:solidFill>
                          <a:effectLst/>
                          <a:latin typeface="Gill Sans MT" panose="020B0502020104020203" pitchFamily="34" charset="0"/>
                        </a:rPr>
                        <a:t> = 2)</a:t>
                      </a:r>
                    </a:p>
                  </a:txBody>
                  <a:tcPr marL="9525" marR="9525" marT="9525" marB="0" anchor="ctr"/>
                </a:tc>
                <a:tc>
                  <a:txBody>
                    <a:bodyPr/>
                    <a:lstStyle/>
                    <a:p>
                      <a:pPr algn="ctr" fontAlgn="b"/>
                      <a:r>
                        <a:rPr lang="en-US" sz="1200" b="1"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.568</a:t>
                      </a:r>
                    </a:p>
                  </a:txBody>
                  <a:tcPr marL="9525" marR="9525" marT="9525" marB="0" anchor="b"/>
                </a:tc>
                <a:tc>
                  <a:txBody>
                    <a:bodyPr/>
                    <a:lstStyle/>
                    <a:p>
                      <a:pPr algn="ctr" fontAlgn="b"/>
                      <a:r>
                        <a:rPr lang="en-US" sz="1200" b="1" i="0" u="none" strike="noStrike" dirty="0">
                          <a:solidFill>
                            <a:srgbClr val="000000"/>
                          </a:solidFill>
                          <a:effectLst/>
                          <a:latin typeface="Gill Sans MT" panose="020B0502020104020203" pitchFamily="34" charset="0"/>
                        </a:rPr>
                        <a:t>.56</a:t>
                      </a:r>
                    </a:p>
                  </a:txBody>
                  <a:tcPr marL="9525" marR="9525" marT="9525" marB="0" anchor="b"/>
                </a:tc>
                <a:extLst>
                  <a:ext uri="{0D108BD9-81ED-4DB2-BD59-A6C34878D82A}">
                    <a16:rowId xmlns:a16="http://schemas.microsoft.com/office/drawing/2014/main" val="3984064385"/>
                  </a:ext>
                </a:extLst>
              </a:tr>
              <a:tr h="322197">
                <a:tc>
                  <a:txBody>
                    <a:bodyPr/>
                    <a:lstStyle/>
                    <a:p>
                      <a:pPr algn="ctr" fontAlgn="ctr"/>
                      <a:r>
                        <a:rPr lang="en-US" sz="1200" b="0" i="0" u="none" strike="noStrike" dirty="0">
                          <a:solidFill>
                            <a:srgbClr val="000000"/>
                          </a:solidFill>
                          <a:effectLst/>
                          <a:latin typeface="Gill Sans MT" panose="020B0502020104020203" pitchFamily="34" charset="0"/>
                        </a:rPr>
                        <a:t>GAM</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Full</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.571</a:t>
                      </a:r>
                    </a:p>
                  </a:txBody>
                  <a:tcPr marL="9525" marR="9525" marT="9525" marB="0" anchor="b"/>
                </a:tc>
                <a:tc>
                  <a:txBody>
                    <a:bodyPr/>
                    <a:lstStyle/>
                    <a:p>
                      <a:pPr algn="ctr" fontAlgn="b"/>
                      <a:r>
                        <a:rPr lang="en-US" sz="1200" b="0" i="0" u="none" strike="noStrike" dirty="0">
                          <a:solidFill>
                            <a:srgbClr val="000000"/>
                          </a:solidFill>
                          <a:effectLst/>
                          <a:latin typeface="Gill Sans MT" panose="020B0502020104020203" pitchFamily="34" charset="0"/>
                        </a:rPr>
                        <a:t>.571</a:t>
                      </a:r>
                    </a:p>
                  </a:txBody>
                  <a:tcPr marL="9525" marR="9525" marT="9525" marB="0" anchor="b"/>
                </a:tc>
                <a:extLst>
                  <a:ext uri="{0D108BD9-81ED-4DB2-BD59-A6C34878D82A}">
                    <a16:rowId xmlns:a16="http://schemas.microsoft.com/office/drawing/2014/main" val="32182073"/>
                  </a:ext>
                </a:extLst>
              </a:tr>
            </a:tbl>
          </a:graphicData>
        </a:graphic>
      </p:graphicFrame>
      <p:sp>
        <p:nvSpPr>
          <p:cNvPr id="10" name="TextBox 9">
            <a:extLst>
              <a:ext uri="{FF2B5EF4-FFF2-40B4-BE49-F238E27FC236}">
                <a16:creationId xmlns:a16="http://schemas.microsoft.com/office/drawing/2014/main" id="{3BEDBCC8-01AB-5F37-1365-5D4991AABE23}"/>
              </a:ext>
            </a:extLst>
          </p:cNvPr>
          <p:cNvSpPr txBox="1"/>
          <p:nvPr/>
        </p:nvSpPr>
        <p:spPr>
          <a:xfrm>
            <a:off x="689131" y="1763948"/>
            <a:ext cx="612668" cy="369332"/>
          </a:xfrm>
          <a:prstGeom prst="rect">
            <a:avLst/>
          </a:prstGeom>
          <a:noFill/>
        </p:spPr>
        <p:txBody>
          <a:bodyPr wrap="none" rtlCol="0">
            <a:spAutoFit/>
          </a:bodyPr>
          <a:lstStyle/>
          <a:p>
            <a:r>
              <a:rPr lang="en-US" b="1" dirty="0"/>
              <a:t>Mali</a:t>
            </a:r>
          </a:p>
        </p:txBody>
      </p:sp>
    </p:spTree>
    <p:extLst>
      <p:ext uri="{BB962C8B-B14F-4D97-AF65-F5344CB8AC3E}">
        <p14:creationId xmlns:p14="http://schemas.microsoft.com/office/powerpoint/2010/main" val="1797653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Variable Importance</a:t>
            </a:r>
          </a:p>
        </p:txBody>
      </p:sp>
      <p:graphicFrame>
        <p:nvGraphicFramePr>
          <p:cNvPr id="4" name="Table 3">
            <a:extLst>
              <a:ext uri="{FF2B5EF4-FFF2-40B4-BE49-F238E27FC236}">
                <a16:creationId xmlns:a16="http://schemas.microsoft.com/office/drawing/2014/main" id="{D2FC051E-6112-A6F5-F262-0A0A0B9C8557}"/>
              </a:ext>
            </a:extLst>
          </p:cNvPr>
          <p:cNvGraphicFramePr>
            <a:graphicFrameLocks noGrp="1"/>
          </p:cNvGraphicFramePr>
          <p:nvPr>
            <p:extLst>
              <p:ext uri="{D42A27DB-BD31-4B8C-83A1-F6EECF244321}">
                <p14:modId xmlns:p14="http://schemas.microsoft.com/office/powerpoint/2010/main" val="3581511476"/>
              </p:ext>
            </p:extLst>
          </p:nvPr>
        </p:nvGraphicFramePr>
        <p:xfrm>
          <a:off x="689130" y="2133281"/>
          <a:ext cx="2979355" cy="3551048"/>
        </p:xfrm>
        <a:graphic>
          <a:graphicData uri="http://schemas.openxmlformats.org/drawingml/2006/table">
            <a:tbl>
              <a:tblPr>
                <a:tableStyleId>{5C22544A-7EE6-4342-B048-85BDC9FD1C3A}</a:tableStyleId>
              </a:tblPr>
              <a:tblGrid>
                <a:gridCol w="1841799">
                  <a:extLst>
                    <a:ext uri="{9D8B030D-6E8A-4147-A177-3AD203B41FA5}">
                      <a16:colId xmlns:a16="http://schemas.microsoft.com/office/drawing/2014/main" val="3088402133"/>
                    </a:ext>
                  </a:extLst>
                </a:gridCol>
                <a:gridCol w="1137556">
                  <a:extLst>
                    <a:ext uri="{9D8B030D-6E8A-4147-A177-3AD203B41FA5}">
                      <a16:colId xmlns:a16="http://schemas.microsoft.com/office/drawing/2014/main" val="3874970725"/>
                    </a:ext>
                  </a:extLst>
                </a:gridCol>
              </a:tblGrid>
              <a:tr h="565373">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r>
                        <a:rPr lang="en-US" sz="1200" b="1" u="none" strike="noStrike" kern="1200" dirty="0">
                          <a:solidFill>
                            <a:schemeClr val="dk1"/>
                          </a:solidFill>
                          <a:effectLst/>
                          <a:latin typeface="Gill Sans MT" panose="020B0502020104020203" pitchFamily="34" charset="0"/>
                          <a:ea typeface="+mn-ea"/>
                          <a:cs typeface="+mn-cs"/>
                        </a:rPr>
                        <a:t>Variables</a:t>
                      </a:r>
                    </a:p>
                  </a:txBody>
                  <a:tcPr marL="9525" marR="9525" marT="9525" marB="0" anchor="ctr"/>
                </a:tc>
                <a:tc>
                  <a:txBody>
                    <a:bodyPr/>
                    <a:lstStyle/>
                    <a:p>
                      <a:pPr algn="ctr" fontAlgn="b"/>
                      <a:r>
                        <a:rPr lang="en-US" sz="1200" b="1" u="none" strike="noStrike" dirty="0">
                          <a:effectLst/>
                          <a:latin typeface="Gill Sans MT" panose="020B0502020104020203" pitchFamily="34" charset="0"/>
                        </a:rPr>
                        <a:t>Importance</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Latitude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100.00</a:t>
                      </a:r>
                    </a:p>
                  </a:txBody>
                  <a:tcPr marL="9525" marR="9525" marT="9525" marB="0" anchor="b"/>
                </a:tc>
                <a:extLst>
                  <a:ext uri="{0D108BD9-81ED-4DB2-BD59-A6C34878D82A}">
                    <a16:rowId xmlns:a16="http://schemas.microsoft.com/office/drawing/2014/main" val="3214423889"/>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Longitude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85.27</a:t>
                      </a:r>
                    </a:p>
                  </a:txBody>
                  <a:tcPr marL="9525" marR="9525" marT="9525" marB="0" anchor="b"/>
                </a:tc>
                <a:extLst>
                  <a:ext uri="{0D108BD9-81ED-4DB2-BD59-A6C34878D82A}">
                    <a16:rowId xmlns:a16="http://schemas.microsoft.com/office/drawing/2014/main" val="100835616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Electricity (access)</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71.67</a:t>
                      </a:r>
                    </a:p>
                  </a:txBody>
                  <a:tcPr marL="9525" marR="9525" marT="9525" marB="0" anchor="b"/>
                </a:tc>
                <a:extLst>
                  <a:ext uri="{0D108BD9-81ED-4DB2-BD59-A6C34878D82A}">
                    <a16:rowId xmlns:a16="http://schemas.microsoft.com/office/drawing/2014/main" val="8353754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Flush latrine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44.33</a:t>
                      </a:r>
                    </a:p>
                  </a:txBody>
                  <a:tcPr marL="9525" marR="9525" marT="9525" marB="0" anchor="b"/>
                </a:tc>
                <a:extLst>
                  <a:ext uri="{0D108BD9-81ED-4DB2-BD59-A6C34878D82A}">
                    <a16:rowId xmlns:a16="http://schemas.microsoft.com/office/drawing/2014/main" val="20844688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Surface water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29.52</a:t>
                      </a:r>
                    </a:p>
                  </a:txBody>
                  <a:tcPr marL="9525" marR="9525" marT="9525" marB="0" anchor="b"/>
                </a:tc>
                <a:extLst>
                  <a:ext uri="{0D108BD9-81ED-4DB2-BD59-A6C34878D82A}">
                    <a16:rowId xmlns:a16="http://schemas.microsoft.com/office/drawing/2014/main" val="3054612466"/>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Piped water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21.93</a:t>
                      </a:r>
                    </a:p>
                  </a:txBody>
                  <a:tcPr marL="9525" marR="9525" marT="9525" marB="0" anchor="b"/>
                </a:tc>
                <a:extLst>
                  <a:ext uri="{0D108BD9-81ED-4DB2-BD59-A6C34878D82A}">
                    <a16:rowId xmlns:a16="http://schemas.microsoft.com/office/drawing/2014/main" val="416106654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In house cooking</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20.04</a:t>
                      </a:r>
                    </a:p>
                  </a:txBody>
                  <a:tcPr marL="9525" marR="9525" marT="9525" marB="0" anchor="b"/>
                </a:tc>
                <a:extLst>
                  <a:ext uri="{0D108BD9-81ED-4DB2-BD59-A6C34878D82A}">
                    <a16:rowId xmlns:a16="http://schemas.microsoft.com/office/drawing/2014/main" val="2599463203"/>
                  </a:ext>
                </a:extLst>
              </a:tr>
            </a:tbl>
          </a:graphicData>
        </a:graphic>
      </p:graphicFrame>
      <p:sp>
        <p:nvSpPr>
          <p:cNvPr id="10" name="TextBox 9">
            <a:extLst>
              <a:ext uri="{FF2B5EF4-FFF2-40B4-BE49-F238E27FC236}">
                <a16:creationId xmlns:a16="http://schemas.microsoft.com/office/drawing/2014/main" id="{3BEDBCC8-01AB-5F37-1365-5D4991AABE23}"/>
              </a:ext>
            </a:extLst>
          </p:cNvPr>
          <p:cNvSpPr txBox="1"/>
          <p:nvPr/>
        </p:nvSpPr>
        <p:spPr>
          <a:xfrm>
            <a:off x="689131" y="1763948"/>
            <a:ext cx="745717" cy="369332"/>
          </a:xfrm>
          <a:prstGeom prst="rect">
            <a:avLst/>
          </a:prstGeom>
          <a:noFill/>
        </p:spPr>
        <p:txBody>
          <a:bodyPr wrap="none" rtlCol="0">
            <a:spAutoFit/>
          </a:bodyPr>
          <a:lstStyle/>
          <a:p>
            <a:r>
              <a:rPr lang="en-US" b="1" dirty="0"/>
              <a:t>Nepal</a:t>
            </a:r>
          </a:p>
        </p:txBody>
      </p:sp>
      <p:sp>
        <p:nvSpPr>
          <p:cNvPr id="11" name="TextBox 10">
            <a:extLst>
              <a:ext uri="{FF2B5EF4-FFF2-40B4-BE49-F238E27FC236}">
                <a16:creationId xmlns:a16="http://schemas.microsoft.com/office/drawing/2014/main" id="{74FE9C3C-EC1E-B445-CFC0-593829331B72}"/>
              </a:ext>
            </a:extLst>
          </p:cNvPr>
          <p:cNvSpPr txBox="1"/>
          <p:nvPr/>
        </p:nvSpPr>
        <p:spPr>
          <a:xfrm>
            <a:off x="4346726" y="1753062"/>
            <a:ext cx="914866" cy="369332"/>
          </a:xfrm>
          <a:prstGeom prst="rect">
            <a:avLst/>
          </a:prstGeom>
          <a:noFill/>
        </p:spPr>
        <p:txBody>
          <a:bodyPr wrap="none" rtlCol="0">
            <a:spAutoFit/>
          </a:bodyPr>
          <a:lstStyle/>
          <a:p>
            <a:r>
              <a:rPr lang="en-US" b="1" dirty="0"/>
              <a:t>Uganda</a:t>
            </a:r>
          </a:p>
        </p:txBody>
      </p:sp>
      <p:sp>
        <p:nvSpPr>
          <p:cNvPr id="12" name="TextBox 11">
            <a:extLst>
              <a:ext uri="{FF2B5EF4-FFF2-40B4-BE49-F238E27FC236}">
                <a16:creationId xmlns:a16="http://schemas.microsoft.com/office/drawing/2014/main" id="{0F051B36-3F8D-6D5D-3147-7D904079F167}"/>
              </a:ext>
            </a:extLst>
          </p:cNvPr>
          <p:cNvSpPr txBox="1"/>
          <p:nvPr/>
        </p:nvSpPr>
        <p:spPr>
          <a:xfrm>
            <a:off x="8232928" y="1736733"/>
            <a:ext cx="612668" cy="369332"/>
          </a:xfrm>
          <a:prstGeom prst="rect">
            <a:avLst/>
          </a:prstGeom>
          <a:noFill/>
        </p:spPr>
        <p:txBody>
          <a:bodyPr wrap="none" rtlCol="0">
            <a:spAutoFit/>
          </a:bodyPr>
          <a:lstStyle/>
          <a:p>
            <a:r>
              <a:rPr lang="en-US" b="1" dirty="0"/>
              <a:t>Mali</a:t>
            </a:r>
          </a:p>
        </p:txBody>
      </p:sp>
      <p:graphicFrame>
        <p:nvGraphicFramePr>
          <p:cNvPr id="3" name="Table 2">
            <a:extLst>
              <a:ext uri="{FF2B5EF4-FFF2-40B4-BE49-F238E27FC236}">
                <a16:creationId xmlns:a16="http://schemas.microsoft.com/office/drawing/2014/main" id="{EF851142-E598-A01C-CCA5-F6118E40EB9E}"/>
              </a:ext>
            </a:extLst>
          </p:cNvPr>
          <p:cNvGraphicFramePr>
            <a:graphicFrameLocks noGrp="1"/>
          </p:cNvGraphicFramePr>
          <p:nvPr>
            <p:extLst>
              <p:ext uri="{D42A27DB-BD31-4B8C-83A1-F6EECF244321}">
                <p14:modId xmlns:p14="http://schemas.microsoft.com/office/powerpoint/2010/main" val="3187334460"/>
              </p:ext>
            </p:extLst>
          </p:nvPr>
        </p:nvGraphicFramePr>
        <p:xfrm>
          <a:off x="4346726" y="2138417"/>
          <a:ext cx="2979355" cy="3551048"/>
        </p:xfrm>
        <a:graphic>
          <a:graphicData uri="http://schemas.openxmlformats.org/drawingml/2006/table">
            <a:tbl>
              <a:tblPr>
                <a:tableStyleId>{5C22544A-7EE6-4342-B048-85BDC9FD1C3A}</a:tableStyleId>
              </a:tblPr>
              <a:tblGrid>
                <a:gridCol w="1841799">
                  <a:extLst>
                    <a:ext uri="{9D8B030D-6E8A-4147-A177-3AD203B41FA5}">
                      <a16:colId xmlns:a16="http://schemas.microsoft.com/office/drawing/2014/main" val="3088402133"/>
                    </a:ext>
                  </a:extLst>
                </a:gridCol>
                <a:gridCol w="1137556">
                  <a:extLst>
                    <a:ext uri="{9D8B030D-6E8A-4147-A177-3AD203B41FA5}">
                      <a16:colId xmlns:a16="http://schemas.microsoft.com/office/drawing/2014/main" val="3874970725"/>
                    </a:ext>
                  </a:extLst>
                </a:gridCol>
              </a:tblGrid>
              <a:tr h="565373">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r>
                        <a:rPr lang="en-US" sz="1200" b="1" u="none" strike="noStrike" kern="1200" dirty="0">
                          <a:solidFill>
                            <a:schemeClr val="dk1"/>
                          </a:solidFill>
                          <a:effectLst/>
                          <a:latin typeface="Gill Sans MT" panose="020B0502020104020203" pitchFamily="34" charset="0"/>
                          <a:ea typeface="+mn-ea"/>
                          <a:cs typeface="+mn-cs"/>
                        </a:rPr>
                        <a:t>Variables</a:t>
                      </a:r>
                    </a:p>
                  </a:txBody>
                  <a:tcPr marL="9525" marR="9525" marT="9525" marB="0" anchor="ctr"/>
                </a:tc>
                <a:tc>
                  <a:txBody>
                    <a:bodyPr/>
                    <a:lstStyle/>
                    <a:p>
                      <a:pPr algn="ctr" fontAlgn="b"/>
                      <a:r>
                        <a:rPr lang="en-US" sz="1200" b="1" u="none" strike="noStrike" dirty="0">
                          <a:effectLst/>
                          <a:latin typeface="Gill Sans MT" panose="020B0502020104020203" pitchFamily="34" charset="0"/>
                        </a:rPr>
                        <a:t>Importance</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Improved floor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100.00</a:t>
                      </a:r>
                    </a:p>
                  </a:txBody>
                  <a:tcPr marL="9525" marR="9525" marT="9525" marB="0" anchor="b"/>
                </a:tc>
                <a:extLst>
                  <a:ext uri="{0D108BD9-81ED-4DB2-BD59-A6C34878D82A}">
                    <a16:rowId xmlns:a16="http://schemas.microsoft.com/office/drawing/2014/main" val="3214423889"/>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Electricity (access)</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53.39</a:t>
                      </a:r>
                    </a:p>
                  </a:txBody>
                  <a:tcPr marL="9525" marR="9525" marT="9525" marB="0" anchor="b"/>
                </a:tc>
                <a:extLst>
                  <a:ext uri="{0D108BD9-81ED-4DB2-BD59-A6C34878D82A}">
                    <a16:rowId xmlns:a16="http://schemas.microsoft.com/office/drawing/2014/main" val="100835616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Latitude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24.59</a:t>
                      </a:r>
                    </a:p>
                  </a:txBody>
                  <a:tcPr marL="9525" marR="9525" marT="9525" marB="0" anchor="b"/>
                </a:tc>
                <a:extLst>
                  <a:ext uri="{0D108BD9-81ED-4DB2-BD59-A6C34878D82A}">
                    <a16:rowId xmlns:a16="http://schemas.microsoft.com/office/drawing/2014/main" val="8353754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Longitude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23.73</a:t>
                      </a:r>
                    </a:p>
                  </a:txBody>
                  <a:tcPr marL="9525" marR="9525" marT="9525" marB="0" anchor="b"/>
                </a:tc>
                <a:extLst>
                  <a:ext uri="{0D108BD9-81ED-4DB2-BD59-A6C34878D82A}">
                    <a16:rowId xmlns:a16="http://schemas.microsoft.com/office/drawing/2014/main" val="20844688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Piped water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7.63</a:t>
                      </a:r>
                    </a:p>
                  </a:txBody>
                  <a:tcPr marL="9525" marR="9525" marT="9525" marB="0" anchor="b"/>
                </a:tc>
                <a:extLst>
                  <a:ext uri="{0D108BD9-81ED-4DB2-BD59-A6C34878D82A}">
                    <a16:rowId xmlns:a16="http://schemas.microsoft.com/office/drawing/2014/main" val="3054612466"/>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In house cooking</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5.04</a:t>
                      </a:r>
                    </a:p>
                  </a:txBody>
                  <a:tcPr marL="9525" marR="9525" marT="9525" marB="0" anchor="b"/>
                </a:tc>
                <a:extLst>
                  <a:ext uri="{0D108BD9-81ED-4DB2-BD59-A6C34878D82A}">
                    <a16:rowId xmlns:a16="http://schemas.microsoft.com/office/drawing/2014/main" val="416106654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Improved roof</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3.58</a:t>
                      </a:r>
                    </a:p>
                  </a:txBody>
                  <a:tcPr marL="9525" marR="9525" marT="9525" marB="0" anchor="b"/>
                </a:tc>
                <a:extLst>
                  <a:ext uri="{0D108BD9-81ED-4DB2-BD59-A6C34878D82A}">
                    <a16:rowId xmlns:a16="http://schemas.microsoft.com/office/drawing/2014/main" val="2599463203"/>
                  </a:ext>
                </a:extLst>
              </a:tr>
            </a:tbl>
          </a:graphicData>
        </a:graphic>
      </p:graphicFrame>
      <p:graphicFrame>
        <p:nvGraphicFramePr>
          <p:cNvPr id="5" name="Table 4">
            <a:extLst>
              <a:ext uri="{FF2B5EF4-FFF2-40B4-BE49-F238E27FC236}">
                <a16:creationId xmlns:a16="http://schemas.microsoft.com/office/drawing/2014/main" id="{7C6A5D81-DB48-A239-E046-6E1171C753A0}"/>
              </a:ext>
            </a:extLst>
          </p:cNvPr>
          <p:cNvGraphicFramePr>
            <a:graphicFrameLocks noGrp="1"/>
          </p:cNvGraphicFramePr>
          <p:nvPr>
            <p:extLst>
              <p:ext uri="{D42A27DB-BD31-4B8C-83A1-F6EECF244321}">
                <p14:modId xmlns:p14="http://schemas.microsoft.com/office/powerpoint/2010/main" val="790883450"/>
              </p:ext>
            </p:extLst>
          </p:nvPr>
        </p:nvGraphicFramePr>
        <p:xfrm>
          <a:off x="8004322" y="2150506"/>
          <a:ext cx="2979355" cy="3551048"/>
        </p:xfrm>
        <a:graphic>
          <a:graphicData uri="http://schemas.openxmlformats.org/drawingml/2006/table">
            <a:tbl>
              <a:tblPr>
                <a:tableStyleId>{5C22544A-7EE6-4342-B048-85BDC9FD1C3A}</a:tableStyleId>
              </a:tblPr>
              <a:tblGrid>
                <a:gridCol w="1841799">
                  <a:extLst>
                    <a:ext uri="{9D8B030D-6E8A-4147-A177-3AD203B41FA5}">
                      <a16:colId xmlns:a16="http://schemas.microsoft.com/office/drawing/2014/main" val="3088402133"/>
                    </a:ext>
                  </a:extLst>
                </a:gridCol>
                <a:gridCol w="1137556">
                  <a:extLst>
                    <a:ext uri="{9D8B030D-6E8A-4147-A177-3AD203B41FA5}">
                      <a16:colId xmlns:a16="http://schemas.microsoft.com/office/drawing/2014/main" val="3874970725"/>
                    </a:ext>
                  </a:extLst>
                </a:gridCol>
              </a:tblGrid>
              <a:tr h="565373">
                <a:tc>
                  <a:txBody>
                    <a:bodyPr/>
                    <a:lstStyle/>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endParaRPr lang="en-US" sz="1200" b="1" u="none" strike="noStrike" kern="1200" dirty="0">
                        <a:solidFill>
                          <a:schemeClr val="dk1"/>
                        </a:solidFill>
                        <a:effectLst/>
                        <a:latin typeface="Gill Sans MT" panose="020B0502020104020203" pitchFamily="34" charset="0"/>
                        <a:ea typeface="+mn-ea"/>
                        <a:cs typeface="+mn-cs"/>
                      </a:endParaRPr>
                    </a:p>
                    <a:p>
                      <a:pPr algn="ctr" fontAlgn="ctr"/>
                      <a:r>
                        <a:rPr lang="en-US" sz="1200" b="1" u="none" strike="noStrike" kern="1200" dirty="0">
                          <a:solidFill>
                            <a:schemeClr val="dk1"/>
                          </a:solidFill>
                          <a:effectLst/>
                          <a:latin typeface="Gill Sans MT" panose="020B0502020104020203" pitchFamily="34" charset="0"/>
                          <a:ea typeface="+mn-ea"/>
                          <a:cs typeface="+mn-cs"/>
                        </a:rPr>
                        <a:t>Variables</a:t>
                      </a:r>
                    </a:p>
                  </a:txBody>
                  <a:tcPr marL="9525" marR="9525" marT="9525" marB="0" anchor="ctr"/>
                </a:tc>
                <a:tc>
                  <a:txBody>
                    <a:bodyPr/>
                    <a:lstStyle/>
                    <a:p>
                      <a:pPr algn="ctr" fontAlgn="b"/>
                      <a:r>
                        <a:rPr lang="en-US" sz="1200" b="1" u="none" strike="noStrike" dirty="0">
                          <a:effectLst/>
                          <a:latin typeface="Gill Sans MT" panose="020B0502020104020203" pitchFamily="34" charset="0"/>
                        </a:rPr>
                        <a:t>Importance</a:t>
                      </a:r>
                      <a:endParaRPr lang="en-US" sz="1200" b="1"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452360548"/>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Electricity (access)</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100.00</a:t>
                      </a:r>
                    </a:p>
                  </a:txBody>
                  <a:tcPr marL="9525" marR="9525" marT="9525" marB="0" anchor="b"/>
                </a:tc>
                <a:extLst>
                  <a:ext uri="{0D108BD9-81ED-4DB2-BD59-A6C34878D82A}">
                    <a16:rowId xmlns:a16="http://schemas.microsoft.com/office/drawing/2014/main" val="3214423889"/>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Longitude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51.55</a:t>
                      </a:r>
                    </a:p>
                  </a:txBody>
                  <a:tcPr marL="9525" marR="9525" marT="9525" marB="0" anchor="b"/>
                </a:tc>
                <a:extLst>
                  <a:ext uri="{0D108BD9-81ED-4DB2-BD59-A6C34878D82A}">
                    <a16:rowId xmlns:a16="http://schemas.microsoft.com/office/drawing/2014/main" val="100835616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Latitude</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47.84</a:t>
                      </a:r>
                    </a:p>
                  </a:txBody>
                  <a:tcPr marL="9525" marR="9525" marT="9525" marB="0" anchor="b"/>
                </a:tc>
                <a:extLst>
                  <a:ext uri="{0D108BD9-81ED-4DB2-BD59-A6C34878D82A}">
                    <a16:rowId xmlns:a16="http://schemas.microsoft.com/office/drawing/2014/main" val="8353754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Improved floor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26.33</a:t>
                      </a:r>
                    </a:p>
                  </a:txBody>
                  <a:tcPr marL="9525" marR="9525" marT="9525" marB="0" anchor="b"/>
                </a:tc>
                <a:extLst>
                  <a:ext uri="{0D108BD9-81ED-4DB2-BD59-A6C34878D82A}">
                    <a16:rowId xmlns:a16="http://schemas.microsoft.com/office/drawing/2014/main" val="208446887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Well water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18.66</a:t>
                      </a:r>
                    </a:p>
                  </a:txBody>
                  <a:tcPr marL="9525" marR="9525" marT="9525" marB="0" anchor="b"/>
                </a:tc>
                <a:extLst>
                  <a:ext uri="{0D108BD9-81ED-4DB2-BD59-A6C34878D82A}">
                    <a16:rowId xmlns:a16="http://schemas.microsoft.com/office/drawing/2014/main" val="3054612466"/>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Piped water</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16.98</a:t>
                      </a:r>
                    </a:p>
                  </a:txBody>
                  <a:tcPr marL="9525" marR="9525" marT="9525" marB="0" anchor="b"/>
                </a:tc>
                <a:extLst>
                  <a:ext uri="{0D108BD9-81ED-4DB2-BD59-A6C34878D82A}">
                    <a16:rowId xmlns:a16="http://schemas.microsoft.com/office/drawing/2014/main" val="4161066541"/>
                  </a:ext>
                </a:extLst>
              </a:tr>
              <a:tr h="426525">
                <a:tc>
                  <a:txBody>
                    <a:bodyPr/>
                    <a:lstStyle/>
                    <a:p>
                      <a:pPr algn="ctr" fontAlgn="ctr"/>
                      <a:r>
                        <a:rPr lang="en-US" sz="1200" b="0" i="0" u="none" strike="noStrike" dirty="0">
                          <a:solidFill>
                            <a:srgbClr val="000000"/>
                          </a:solidFill>
                          <a:effectLst/>
                          <a:latin typeface="Gill Sans MT" panose="020B0502020104020203" pitchFamily="34" charset="0"/>
                        </a:rPr>
                        <a:t>Improved roof</a:t>
                      </a:r>
                    </a:p>
                  </a:txBody>
                  <a:tcPr marL="9525" marR="9525" marT="9525" marB="0" anchor="ctr"/>
                </a:tc>
                <a:tc>
                  <a:txBody>
                    <a:bodyPr/>
                    <a:lstStyle/>
                    <a:p>
                      <a:pPr algn="ctr" fontAlgn="b"/>
                      <a:r>
                        <a:rPr lang="en-US" sz="1200" b="0" i="0" u="none" strike="noStrike" dirty="0">
                          <a:solidFill>
                            <a:srgbClr val="000000"/>
                          </a:solidFill>
                          <a:effectLst/>
                          <a:latin typeface="Gill Sans MT" panose="020B0502020104020203" pitchFamily="34" charset="0"/>
                        </a:rPr>
                        <a:t>10.79</a:t>
                      </a:r>
                    </a:p>
                  </a:txBody>
                  <a:tcPr marL="9525" marR="9525" marT="9525" marB="0" anchor="b"/>
                </a:tc>
                <a:extLst>
                  <a:ext uri="{0D108BD9-81ED-4DB2-BD59-A6C34878D82A}">
                    <a16:rowId xmlns:a16="http://schemas.microsoft.com/office/drawing/2014/main" val="2599463203"/>
                  </a:ext>
                </a:extLst>
              </a:tr>
            </a:tbl>
          </a:graphicData>
        </a:graphic>
      </p:graphicFrame>
    </p:spTree>
    <p:extLst>
      <p:ext uri="{BB962C8B-B14F-4D97-AF65-F5344CB8AC3E}">
        <p14:creationId xmlns:p14="http://schemas.microsoft.com/office/powerpoint/2010/main" val="7049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solidFill>
                  <a:srgbClr val="D37D28"/>
                </a:solidFill>
              </a:rPr>
              <a:t>What is the smrfs project?</a:t>
            </a:r>
          </a:p>
        </p:txBody>
      </p:sp>
      <p:sp>
        <p:nvSpPr>
          <p:cNvPr id="2" name="Text Placeholder 2">
            <a:extLst>
              <a:ext uri="{FF2B5EF4-FFF2-40B4-BE49-F238E27FC236}">
                <a16:creationId xmlns:a16="http://schemas.microsoft.com/office/drawing/2014/main" id="{7547581F-1C11-4ABB-791E-3684E7163205}"/>
              </a:ext>
            </a:extLst>
          </p:cNvPr>
          <p:cNvSpPr>
            <a:spLocks noGrp="1"/>
          </p:cNvSpPr>
          <p:nvPr>
            <p:ph type="body" sz="quarter" idx="10"/>
          </p:nvPr>
        </p:nvSpPr>
        <p:spPr>
          <a:xfrm>
            <a:off x="1890809" y="2735616"/>
            <a:ext cx="4522788" cy="3840162"/>
          </a:xfrm>
        </p:spPr>
        <p:txBody>
          <a:bodyPr vert="horz" lIns="68580" tIns="34290" rIns="68580" bIns="34290" rtlCol="0">
            <a:normAutofit/>
          </a:bodyPr>
          <a:lstStyle/>
          <a:p>
            <a:pPr marL="0" indent="0">
              <a:buNone/>
            </a:pPr>
            <a:r>
              <a:rPr lang="en-US"/>
              <a:t>The </a:t>
            </a:r>
            <a:r>
              <a:rPr lang="en-US" b="1">
                <a:solidFill>
                  <a:schemeClr val="accent1"/>
                </a:solidFill>
              </a:rPr>
              <a:t>Surveys for Monitoring in Resilience and Food Security (SMRFS) </a:t>
            </a:r>
            <a:r>
              <a:rPr lang="en-US"/>
              <a:t>project supports collecting and using high-quality population-based survey (PBS) data in USAID Bureau of Resilience and Food Security’s priority countries.</a:t>
            </a:r>
          </a:p>
          <a:p>
            <a:pPr indent="-171450">
              <a:buFont typeface="Arial" panose="020B0604020202020204" pitchFamily="34" charset="0"/>
              <a:buChar char="•"/>
            </a:pPr>
            <a:endParaRPr lang="en-US"/>
          </a:p>
          <a:p>
            <a:pPr indent="-171450">
              <a:buFont typeface="Arial" panose="020B0604020202020204" pitchFamily="34" charset="0"/>
              <a:buChar char="•"/>
            </a:pPr>
            <a:endParaRPr lang="en-US"/>
          </a:p>
        </p:txBody>
      </p:sp>
      <p:pic>
        <p:nvPicPr>
          <p:cNvPr id="3" name="Picture 2" descr="A picture containing person, outdoor, crowd&#10;&#10;Description automatically generated">
            <a:extLst>
              <a:ext uri="{FF2B5EF4-FFF2-40B4-BE49-F238E27FC236}">
                <a16:creationId xmlns:a16="http://schemas.microsoft.com/office/drawing/2014/main" id="{B49ADF74-53EE-9B7D-E176-5D0F7EFE3A97}"/>
              </a:ext>
            </a:extLst>
          </p:cNvPr>
          <p:cNvPicPr>
            <a:picLocks noChangeAspect="1"/>
          </p:cNvPicPr>
          <p:nvPr/>
        </p:nvPicPr>
        <p:blipFill rotWithShape="1">
          <a:blip r:embed="rId3">
            <a:extLst>
              <a:ext uri="{28A0092B-C50C-407E-A947-70E740481C1C}">
                <a14:useLocalDpi xmlns:a14="http://schemas.microsoft.com/office/drawing/2010/main" val="0"/>
              </a:ext>
            </a:extLst>
          </a:blip>
          <a:srcRect l="18890" r="6942" b="-1"/>
          <a:stretch/>
        </p:blipFill>
        <p:spPr>
          <a:xfrm>
            <a:off x="6413598" y="1990343"/>
            <a:ext cx="4123601" cy="371121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E0F3E41E-824F-2B55-A6F5-D8F52F8F604D}"/>
              </a:ext>
            </a:extLst>
          </p:cNvPr>
          <p:cNvSpPr txBox="1"/>
          <p:nvPr/>
        </p:nvSpPr>
        <p:spPr>
          <a:xfrm>
            <a:off x="6793538" y="5270669"/>
            <a:ext cx="3743661" cy="430887"/>
          </a:xfrm>
          <a:prstGeom prst="rect">
            <a:avLst/>
          </a:prstGeom>
          <a:noFill/>
        </p:spPr>
        <p:txBody>
          <a:bodyPr wrap="square" rtlCol="0">
            <a:spAutoFit/>
          </a:bodyPr>
          <a:lstStyle/>
          <a:p>
            <a:pPr algn="r"/>
            <a:r>
              <a:rPr lang="en-US" sz="1100" i="1">
                <a:solidFill>
                  <a:schemeClr val="bg1"/>
                </a:solidFill>
                <a:latin typeface="Gill Sans MT" panose="020B0502020104020203" pitchFamily="34" charset="0"/>
              </a:rPr>
              <a:t>© 2019 Planting the Future. Photo by John Healey </a:t>
            </a:r>
            <a:r>
              <a:rPr lang="en-US" sz="1100" i="1" err="1">
                <a:solidFill>
                  <a:schemeClr val="bg1"/>
                </a:solidFill>
                <a:latin typeface="Gill Sans MT" panose="020B0502020104020203" pitchFamily="34" charset="0"/>
              </a:rPr>
              <a:t>Fintrac</a:t>
            </a:r>
            <a:r>
              <a:rPr lang="en-US" sz="1100" i="1">
                <a:solidFill>
                  <a:schemeClr val="bg1"/>
                </a:solidFill>
                <a:latin typeface="Gill Sans MT" panose="020B0502020104020203" pitchFamily="34" charset="0"/>
              </a:rPr>
              <a:t> </a:t>
            </a:r>
            <a:r>
              <a:rPr lang="en-US" sz="1100" i="1">
                <a:solidFill>
                  <a:schemeClr val="bg1"/>
                </a:solidFill>
              </a:rPr>
              <a:t>Inc - Ethiopia</a:t>
            </a:r>
          </a:p>
        </p:txBody>
      </p:sp>
    </p:spTree>
    <p:extLst>
      <p:ext uri="{BB962C8B-B14F-4D97-AF65-F5344CB8AC3E}">
        <p14:creationId xmlns:p14="http://schemas.microsoft.com/office/powerpoint/2010/main" val="115246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B0904-ECD8-3B31-59EC-7AE3721D01AC}"/>
              </a:ext>
            </a:extLst>
          </p:cNvPr>
          <p:cNvPicPr>
            <a:picLocks noChangeAspect="1"/>
          </p:cNvPicPr>
          <p:nvPr/>
        </p:nvPicPr>
        <p:blipFill>
          <a:blip r:embed="rId3"/>
          <a:stretch>
            <a:fillRect/>
          </a:stretch>
        </p:blipFill>
        <p:spPr>
          <a:xfrm>
            <a:off x="891036" y="1723823"/>
            <a:ext cx="10409927" cy="4328633"/>
          </a:xfrm>
          <a:prstGeom prst="rect">
            <a:avLst/>
          </a:prstGeom>
        </p:spPr>
      </p:pic>
      <p:sp>
        <p:nvSpPr>
          <p:cNvPr id="2" name="Title 1">
            <a:extLst>
              <a:ext uri="{FF2B5EF4-FFF2-40B4-BE49-F238E27FC236}">
                <a16:creationId xmlns:a16="http://schemas.microsoft.com/office/drawing/2014/main" id="{6B61EC33-4F74-9CCE-79EC-2FF6B9CD280F}"/>
              </a:ext>
            </a:extLst>
          </p:cNvPr>
          <p:cNvSpPr txBox="1">
            <a:spLocks/>
          </p:cNvSpPr>
          <p:nvPr/>
        </p:nvSpPr>
        <p:spPr>
          <a:xfrm>
            <a:off x="597388" y="1156446"/>
            <a:ext cx="10972800" cy="597049"/>
          </a:xfrm>
          <a:prstGeom prst="rect">
            <a:avLst/>
          </a:prstGeom>
        </p:spPr>
        <p:txBody>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kumimoji="0" lang="en-US" sz="3200" b="0" i="0" u="none" strike="noStrike" kern="1200" cap="all" spc="0" normalizeH="0" baseline="0" noProof="0" dirty="0">
                <a:ln>
                  <a:noFill/>
                </a:ln>
                <a:solidFill>
                  <a:srgbClr val="C25700"/>
                </a:solidFill>
                <a:effectLst/>
                <a:uLnTx/>
                <a:uFillTx/>
                <a:latin typeface="Gill Sans MT" panose="020B0502020104020203" pitchFamily="34" charset="0"/>
                <a:ea typeface="+mj-ea"/>
                <a:cs typeface="Arial" panose="020B0604020202020204" pitchFamily="34" charset="0"/>
              </a:rPr>
              <a:t>Nepal – Rental Values</a:t>
            </a:r>
            <a:endParaRPr lang="en-US" dirty="0"/>
          </a:p>
        </p:txBody>
      </p:sp>
    </p:spTree>
    <p:extLst>
      <p:ext uri="{BB962C8B-B14F-4D97-AF65-F5344CB8AC3E}">
        <p14:creationId xmlns:p14="http://schemas.microsoft.com/office/powerpoint/2010/main" val="1350364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Takeaways and Next Steps</a:t>
            </a:r>
          </a:p>
        </p:txBody>
      </p:sp>
      <p:sp>
        <p:nvSpPr>
          <p:cNvPr id="6" name="Text Placeholder 2">
            <a:extLst>
              <a:ext uri="{FF2B5EF4-FFF2-40B4-BE49-F238E27FC236}">
                <a16:creationId xmlns:a16="http://schemas.microsoft.com/office/drawing/2014/main" id="{B5D14566-C755-8FCA-CD64-7464D24B6EA4}"/>
              </a:ext>
            </a:extLst>
          </p:cNvPr>
          <p:cNvSpPr>
            <a:spLocks noGrp="1"/>
          </p:cNvSpPr>
          <p:nvPr>
            <p:ph type="body" sz="quarter" idx="10"/>
          </p:nvPr>
        </p:nvSpPr>
        <p:spPr>
          <a:xfrm>
            <a:off x="645589" y="2087563"/>
            <a:ext cx="10972799" cy="3796001"/>
          </a:xfrm>
        </p:spPr>
        <p:txBody>
          <a:bodyPr/>
          <a:lstStyle/>
          <a:p>
            <a:pPr marL="285750" indent="-285750">
              <a:buFont typeface="Arial" panose="020B0604020202020204" pitchFamily="34" charset="0"/>
              <a:buChar char="•"/>
            </a:pPr>
            <a:r>
              <a:rPr lang="en-US" sz="2200" dirty="0"/>
              <a:t>There is predictive power in combining both geospatial information and dwelling characteristics to predict rental values when data is missing or unavailable.</a:t>
            </a:r>
          </a:p>
          <a:p>
            <a:pPr marL="742939" lvl="1" indent="-285750">
              <a:buFont typeface="Arial" panose="020B0604020202020204" pitchFamily="34" charset="0"/>
              <a:buChar char="•"/>
            </a:pPr>
            <a:r>
              <a:rPr lang="en-US" sz="2200" dirty="0">
                <a:latin typeface="Gill Sans MT" panose="020B0502020104020203" pitchFamily="34" charset="0"/>
              </a:rPr>
              <a:t>Nepal and Mali – relatively higher importance of geospatial information.</a:t>
            </a:r>
          </a:p>
          <a:p>
            <a:pPr marL="742939" lvl="1" indent="-285750">
              <a:buFont typeface="Arial" panose="020B0604020202020204" pitchFamily="34" charset="0"/>
              <a:buChar char="•"/>
            </a:pPr>
            <a:r>
              <a:rPr lang="en-US" sz="2200" dirty="0">
                <a:latin typeface="Gill Sans MT" panose="020B0502020104020203" pitchFamily="34" charset="0"/>
              </a:rPr>
              <a:t>Uganda – relatively greater importance of dwelling characteristics.</a:t>
            </a:r>
          </a:p>
          <a:p>
            <a:pPr marL="742939" lvl="1"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Random forest models seem to have the best performance for predicting rental values for these types of models.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300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ABB1-5400-31C3-5059-C0D0B1CF464D}"/>
              </a:ext>
            </a:extLst>
          </p:cNvPr>
          <p:cNvSpPr>
            <a:spLocks noGrp="1"/>
          </p:cNvSpPr>
          <p:nvPr>
            <p:ph type="title"/>
          </p:nvPr>
        </p:nvSpPr>
        <p:spPr/>
        <p:txBody>
          <a:bodyPr/>
          <a:lstStyle/>
          <a:p>
            <a:r>
              <a:rPr lang="en-US" dirty="0"/>
              <a:t>Next Steps</a:t>
            </a:r>
          </a:p>
        </p:txBody>
      </p:sp>
      <p:sp>
        <p:nvSpPr>
          <p:cNvPr id="6" name="Text Placeholder 2">
            <a:extLst>
              <a:ext uri="{FF2B5EF4-FFF2-40B4-BE49-F238E27FC236}">
                <a16:creationId xmlns:a16="http://schemas.microsoft.com/office/drawing/2014/main" id="{B5D14566-C755-8FCA-CD64-7464D24B6EA4}"/>
              </a:ext>
            </a:extLst>
          </p:cNvPr>
          <p:cNvSpPr>
            <a:spLocks noGrp="1"/>
          </p:cNvSpPr>
          <p:nvPr>
            <p:ph type="body" sz="quarter" idx="10"/>
          </p:nvPr>
        </p:nvSpPr>
        <p:spPr>
          <a:xfrm>
            <a:off x="645589" y="2087563"/>
            <a:ext cx="10972799" cy="3796001"/>
          </a:xfrm>
        </p:spPr>
        <p:txBody>
          <a:bodyPr/>
          <a:lstStyle/>
          <a:p>
            <a:pPr marL="800089" lvl="1" indent="-342900">
              <a:buFont typeface="Arial" panose="020B0604020202020204" pitchFamily="34" charset="0"/>
              <a:buChar char="•"/>
            </a:pPr>
            <a:r>
              <a:rPr lang="en-US" sz="2200" dirty="0">
                <a:latin typeface="Gill Sans MT" panose="020B0502020104020203" pitchFamily="34" charset="0"/>
              </a:rPr>
              <a:t>Analysis for Kenya, Ethiopia, and Ghana surveys.</a:t>
            </a:r>
          </a:p>
          <a:p>
            <a:pPr marL="1200127" lvl="2" indent="-285750">
              <a:buFont typeface="Arial" panose="020B0604020202020204" pitchFamily="34" charset="0"/>
              <a:buChar char="•"/>
            </a:pPr>
            <a:r>
              <a:rPr lang="en-US" sz="2200" dirty="0">
                <a:latin typeface="Gill Sans MT" panose="020B0502020104020203" pitchFamily="34" charset="0"/>
              </a:rPr>
              <a:t>In future surveys, we will ask owners for how much they would rent their house. We can compare these responses to the predicted rental values used in this approach.</a:t>
            </a:r>
          </a:p>
          <a:p>
            <a:pPr marL="742939" lvl="1" indent="-285750">
              <a:buFont typeface="Arial" panose="020B0604020202020204" pitchFamily="34" charset="0"/>
              <a:buChar char="•"/>
            </a:pPr>
            <a:endParaRPr lang="en-US" sz="2200" dirty="0">
              <a:latin typeface="Gill Sans MT" panose="020B0502020104020203" pitchFamily="34" charset="0"/>
            </a:endParaRPr>
          </a:p>
          <a:p>
            <a:pPr marL="742939" lvl="1" indent="-285750">
              <a:buFont typeface="Arial" panose="020B0604020202020204" pitchFamily="34" charset="0"/>
              <a:buChar char="•"/>
            </a:pPr>
            <a:r>
              <a:rPr lang="en-US" sz="2200" dirty="0">
                <a:latin typeface="Gill Sans MT" panose="020B0502020104020203" pitchFamily="34" charset="0"/>
              </a:rPr>
              <a:t>Comparing with other machine learning models, traditional hedonic regression and geographically weighted regression models.</a:t>
            </a:r>
          </a:p>
          <a:p>
            <a:pPr marL="742939" lvl="1" indent="-285750">
              <a:buFont typeface="Arial" panose="020B0604020202020204" pitchFamily="34" charset="0"/>
              <a:buChar char="•"/>
            </a:pPr>
            <a:endParaRPr lang="en-US" sz="2200" dirty="0">
              <a:latin typeface="Gill Sans MT" panose="020B0502020104020203" pitchFamily="34" charset="0"/>
            </a:endParaRPr>
          </a:p>
          <a:p>
            <a:pPr marL="742939" lvl="1" indent="-285750">
              <a:buFont typeface="Arial" panose="020B0604020202020204" pitchFamily="34" charset="0"/>
              <a:buChar char="•"/>
            </a:pPr>
            <a:r>
              <a:rPr lang="en-US" sz="2200" dirty="0">
                <a:latin typeface="Gill Sans MT" panose="020B0502020104020203" pitchFamily="34" charset="0"/>
              </a:rPr>
              <a:t>Obtaining household coordinates for Baseline data to see if prediction improves compared to using coordinates of enumeration areas/clusters.</a:t>
            </a:r>
          </a:p>
        </p:txBody>
      </p:sp>
    </p:spTree>
    <p:extLst>
      <p:ext uri="{BB962C8B-B14F-4D97-AF65-F5344CB8AC3E}">
        <p14:creationId xmlns:p14="http://schemas.microsoft.com/office/powerpoint/2010/main" val="4167747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5BB0-5D62-A9C5-65F4-F172FB6F625E}"/>
              </a:ext>
            </a:extLst>
          </p:cNvPr>
          <p:cNvSpPr>
            <a:spLocks noGrp="1"/>
          </p:cNvSpPr>
          <p:nvPr>
            <p:ph type="title"/>
          </p:nvPr>
        </p:nvSpPr>
        <p:spPr>
          <a:xfrm>
            <a:off x="1972041" y="1216604"/>
            <a:ext cx="8229600" cy="597049"/>
          </a:xfrm>
        </p:spPr>
        <p:txBody>
          <a:bodyPr/>
          <a:lstStyle/>
          <a:p>
            <a:r>
              <a:rPr lang="en-US">
                <a:latin typeface="Gill Sans MT"/>
                <a:cs typeface="Arial"/>
              </a:rPr>
              <a:t>References</a:t>
            </a:r>
            <a:endParaRPr lang="en-US"/>
          </a:p>
        </p:txBody>
      </p:sp>
      <p:sp>
        <p:nvSpPr>
          <p:cNvPr id="3" name="Text Placeholder 2">
            <a:extLst>
              <a:ext uri="{FF2B5EF4-FFF2-40B4-BE49-F238E27FC236}">
                <a16:creationId xmlns:a16="http://schemas.microsoft.com/office/drawing/2014/main" id="{57BCA5DC-BA5C-AE5E-E1F8-B82FAE7C2A17}"/>
              </a:ext>
            </a:extLst>
          </p:cNvPr>
          <p:cNvSpPr>
            <a:spLocks noGrp="1"/>
          </p:cNvSpPr>
          <p:nvPr>
            <p:ph type="body" sz="quarter" idx="10"/>
          </p:nvPr>
        </p:nvSpPr>
        <p:spPr>
          <a:xfrm>
            <a:off x="798654" y="1997242"/>
            <a:ext cx="10359342" cy="4006516"/>
          </a:xfrm>
        </p:spPr>
        <p:txBody>
          <a:bodyPr/>
          <a:lstStyle/>
          <a:p>
            <a:pPr marL="342900" indent="-342900">
              <a:buFont typeface="+mj-lt"/>
              <a:buAutoNum type="arabicPeriod"/>
            </a:pPr>
            <a:r>
              <a:rPr lang="en-US" sz="1600" dirty="0" err="1">
                <a:solidFill>
                  <a:srgbClr val="202020"/>
                </a:solidFill>
              </a:rPr>
              <a:t>Balcázar</a:t>
            </a:r>
            <a:r>
              <a:rPr lang="en-US" sz="1600" dirty="0">
                <a:solidFill>
                  <a:srgbClr val="202020"/>
                </a:solidFill>
              </a:rPr>
              <a:t> CF, </a:t>
            </a:r>
            <a:r>
              <a:rPr lang="en-US" sz="1600" dirty="0" err="1">
                <a:solidFill>
                  <a:srgbClr val="202020"/>
                </a:solidFill>
              </a:rPr>
              <a:t>Ceriani</a:t>
            </a:r>
            <a:r>
              <a:rPr lang="en-US" sz="1600" dirty="0">
                <a:solidFill>
                  <a:srgbClr val="202020"/>
                </a:solidFill>
              </a:rPr>
              <a:t> L, </a:t>
            </a:r>
            <a:r>
              <a:rPr lang="en-US" sz="1600" dirty="0" err="1">
                <a:solidFill>
                  <a:srgbClr val="202020"/>
                </a:solidFill>
              </a:rPr>
              <a:t>Olivieri</a:t>
            </a:r>
            <a:r>
              <a:rPr lang="en-US" sz="1600" dirty="0">
                <a:solidFill>
                  <a:srgbClr val="202020"/>
                </a:solidFill>
              </a:rPr>
              <a:t> S, </a:t>
            </a:r>
            <a:r>
              <a:rPr lang="en-US" sz="1600" dirty="0" err="1">
                <a:solidFill>
                  <a:srgbClr val="202020"/>
                </a:solidFill>
              </a:rPr>
              <a:t>Ranzani</a:t>
            </a:r>
            <a:r>
              <a:rPr lang="en-US" sz="1600" dirty="0">
                <a:solidFill>
                  <a:srgbClr val="202020"/>
                </a:solidFill>
              </a:rPr>
              <a:t> M.  (2017). Rent-Imputation for Welfare Measurement: A Review of Methodologies and Empirical Findings. Review of Income and Wealth. 63(4):881–98. </a:t>
            </a:r>
            <a:r>
              <a:rPr lang="en-US" sz="1600" dirty="0"/>
              <a:t>DOI: 10.1111/roiw.12312.</a:t>
            </a:r>
          </a:p>
          <a:p>
            <a:pPr marL="342900" indent="-342900">
              <a:buFont typeface="+mj-lt"/>
              <a:buAutoNum type="arabicPeriod"/>
            </a:pPr>
            <a:r>
              <a:rPr lang="en-US" sz="1600" dirty="0">
                <a:solidFill>
                  <a:srgbClr val="202020"/>
                </a:solidFill>
              </a:rPr>
              <a:t>Deaton A, Zaidi S. Guidelines for Constructing Consumption Aggregates For Welfare Analysis. World Bank. 2002;1–107.</a:t>
            </a:r>
          </a:p>
          <a:p>
            <a:pPr marL="342900" indent="-342900">
              <a:buFont typeface="+mj-lt"/>
              <a:buAutoNum type="arabicPeriod"/>
            </a:pPr>
            <a:r>
              <a:rPr lang="en-US" sz="1600" dirty="0" err="1">
                <a:solidFill>
                  <a:srgbClr val="202020"/>
                </a:solidFill>
              </a:rPr>
              <a:t>Embaye</a:t>
            </a:r>
            <a:r>
              <a:rPr lang="en-US" sz="1600" dirty="0">
                <a:solidFill>
                  <a:srgbClr val="202020"/>
                </a:solidFill>
              </a:rPr>
              <a:t> WT, </a:t>
            </a:r>
            <a:r>
              <a:rPr lang="en-US" sz="1600" dirty="0" err="1">
                <a:solidFill>
                  <a:srgbClr val="202020"/>
                </a:solidFill>
              </a:rPr>
              <a:t>Zereyesus</a:t>
            </a:r>
            <a:r>
              <a:rPr lang="en-US" sz="1600" dirty="0">
                <a:solidFill>
                  <a:srgbClr val="202020"/>
                </a:solidFill>
              </a:rPr>
              <a:t> YA, Chen B (2021) Predicting the rental value of houses in household surveys in Tanzania, Uganda and Malawi: Evaluations of hedonic pricing and machine learning approaches. PLOS ONE 16(2): e0244953. </a:t>
            </a:r>
            <a:r>
              <a:rPr lang="en-US" sz="1600" u="sng" dirty="0">
                <a:solidFill>
                  <a:srgbClr val="909090"/>
                </a:solidFill>
                <a:hlinkClick r:id="rId2"/>
              </a:rPr>
              <a:t>https://doi.org/10.1371/journal.pone.0244953</a:t>
            </a:r>
            <a:endParaRPr lang="en-US" sz="1600" u="sng" dirty="0">
              <a:solidFill>
                <a:srgbClr val="909090"/>
              </a:solidFill>
            </a:endParaRPr>
          </a:p>
          <a:p>
            <a:pPr marL="342900" indent="-342900">
              <a:buFont typeface="+mj-lt"/>
              <a:buAutoNum type="arabicPeriod"/>
            </a:pPr>
            <a:r>
              <a:rPr lang="en-US" sz="1600" dirty="0"/>
              <a:t>Weinberger KQ, Saul LK. Distance metric learning for large margin nearest neighbor classification. The Journal of Machine Learning Research 2009;10:207-44.</a:t>
            </a:r>
          </a:p>
          <a:p>
            <a:pPr marL="342900" indent="-342900">
              <a:buFont typeface="+mj-lt"/>
              <a:buAutoNum type="arabicPeriod"/>
            </a:pPr>
            <a:r>
              <a:rPr lang="en-US" sz="1600" dirty="0" err="1"/>
              <a:t>Hechenbichler</a:t>
            </a:r>
            <a:r>
              <a:rPr lang="en-US" sz="1600" dirty="0"/>
              <a:t> K. and </a:t>
            </a:r>
            <a:r>
              <a:rPr lang="en-US" sz="1600" dirty="0" err="1"/>
              <a:t>Schliep</a:t>
            </a:r>
            <a:r>
              <a:rPr lang="en-US" sz="1600" dirty="0"/>
              <a:t> K.P. (2004) Weighted k-Nearest-Neighbor Techniques and Ordinal Classification, Discussion Paper 399, SFB 386, Ludwig-</a:t>
            </a:r>
            <a:r>
              <a:rPr lang="en-US" sz="1600" dirty="0" err="1"/>
              <a:t>Maximilians</a:t>
            </a:r>
            <a:r>
              <a:rPr lang="en-US" sz="1600" dirty="0"/>
              <a:t> University Munich. </a:t>
            </a:r>
            <a:r>
              <a:rPr lang="en-US" sz="1600" dirty="0">
                <a:hlinkClick r:id="rId3"/>
              </a:rPr>
              <a:t>https://epub.ub.uni-muenchen.de/1769/1/paper_399.pdf</a:t>
            </a:r>
            <a:endParaRPr lang="en-US" sz="1600" dirty="0"/>
          </a:p>
          <a:p>
            <a:pPr marL="342900" indent="-342900">
              <a:buFont typeface="+mj-lt"/>
              <a:buAutoNum type="arabicPeriod"/>
            </a:pPr>
            <a:r>
              <a:rPr lang="en-US" sz="1600" dirty="0"/>
              <a:t>Lovelace, R., </a:t>
            </a:r>
            <a:r>
              <a:rPr lang="en-US" sz="1600" dirty="0" err="1"/>
              <a:t>Nowosad</a:t>
            </a:r>
            <a:r>
              <a:rPr lang="en-US" sz="1600" dirty="0"/>
              <a:t>, J., </a:t>
            </a:r>
            <a:r>
              <a:rPr lang="en-US" sz="1600" dirty="0" err="1"/>
              <a:t>Muenchow</a:t>
            </a:r>
            <a:r>
              <a:rPr lang="en-US" sz="1600" dirty="0"/>
              <a:t>, J. (2019). The R Series: </a:t>
            </a:r>
            <a:r>
              <a:rPr lang="en-US" sz="1600" dirty="0" err="1"/>
              <a:t>Geocomputation</a:t>
            </a:r>
            <a:r>
              <a:rPr lang="en-US" sz="1600" dirty="0"/>
              <a:t> with R. CRC Press. Link: </a:t>
            </a:r>
            <a:r>
              <a:rPr lang="en-US" sz="1600" dirty="0">
                <a:hlinkClick r:id="rId4"/>
              </a:rPr>
              <a:t>geocompx.org</a:t>
            </a:r>
            <a:endParaRPr lang="en-US" sz="1600" dirty="0"/>
          </a:p>
        </p:txBody>
      </p:sp>
    </p:spTree>
    <p:extLst>
      <p:ext uri="{BB962C8B-B14F-4D97-AF65-F5344CB8AC3E}">
        <p14:creationId xmlns:p14="http://schemas.microsoft.com/office/powerpoint/2010/main" val="45325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BF3429-9716-60D7-E028-8E076DA6A3F6}"/>
              </a:ext>
            </a:extLst>
          </p:cNvPr>
          <p:cNvSpPr txBox="1"/>
          <p:nvPr/>
        </p:nvSpPr>
        <p:spPr>
          <a:xfrm>
            <a:off x="8085734" y="870509"/>
            <a:ext cx="2443277" cy="369332"/>
          </a:xfrm>
          <a:prstGeom prst="rect">
            <a:avLst/>
          </a:prstGeom>
          <a:noFill/>
        </p:spPr>
        <p:txBody>
          <a:bodyPr wrap="square" rtlCol="0">
            <a:spAutoFit/>
          </a:bodyPr>
          <a:lstStyle/>
          <a:p>
            <a:r>
              <a:rPr lang="en-US" err="1">
                <a:solidFill>
                  <a:srgbClr val="237C9A"/>
                </a:solidFill>
              </a:rPr>
              <a:t>asdfkjhaskjdfh</a:t>
            </a:r>
            <a:endParaRPr lang="en-US">
              <a:solidFill>
                <a:srgbClr val="237C9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956FBA-280F-E680-6BDE-2F8E7B0E22FC}"/>
              </a:ext>
            </a:extLst>
          </p:cNvPr>
          <p:cNvSpPr>
            <a:spLocks noGrp="1"/>
          </p:cNvSpPr>
          <p:nvPr>
            <p:ph type="title"/>
          </p:nvPr>
        </p:nvSpPr>
        <p:spPr/>
        <p:txBody>
          <a:bodyPr/>
          <a:lstStyle/>
          <a:p>
            <a:r>
              <a:rPr lang="en-US"/>
              <a:t>Smrfs objectives</a:t>
            </a:r>
          </a:p>
        </p:txBody>
      </p:sp>
      <p:sp>
        <p:nvSpPr>
          <p:cNvPr id="4" name="Text Placeholder 2">
            <a:extLst>
              <a:ext uri="{FF2B5EF4-FFF2-40B4-BE49-F238E27FC236}">
                <a16:creationId xmlns:a16="http://schemas.microsoft.com/office/drawing/2014/main" id="{E91E0303-5667-19FF-9631-12FCC2D98323}"/>
              </a:ext>
            </a:extLst>
          </p:cNvPr>
          <p:cNvSpPr txBox="1">
            <a:spLocks/>
          </p:cNvSpPr>
          <p:nvPr/>
        </p:nvSpPr>
        <p:spPr>
          <a:xfrm>
            <a:off x="2167913" y="2063666"/>
            <a:ext cx="7856175" cy="3760481"/>
          </a:xfrm>
          <a:prstGeom prst="rect">
            <a:avLst/>
          </a:prstGeom>
        </p:spPr>
        <p:txBody>
          <a:bodyPr lIns="91440" tIns="45720" rIns="91440" bIns="4572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pPr>
            <a:r>
              <a:rPr lang="en-US" b="1">
                <a:latin typeface="Gill Sans MT" panose="020B0502020104020203" pitchFamily="34" charset="0"/>
              </a:rPr>
              <a:t>The SMRFS project is undertaking two sets of project activities with the following stated objectives:  </a:t>
            </a:r>
          </a:p>
          <a:p>
            <a:pPr>
              <a:lnSpc>
                <a:spcPct val="110000"/>
              </a:lnSpc>
            </a:pPr>
            <a:endParaRPr lang="en-US" b="1">
              <a:latin typeface="Gill Sans MT" panose="020B0502020104020203" pitchFamily="34" charset="0"/>
            </a:endParaRPr>
          </a:p>
          <a:p>
            <a:pPr>
              <a:lnSpc>
                <a:spcPct val="110000"/>
              </a:lnSpc>
            </a:pPr>
            <a:r>
              <a:rPr lang="en-US" sz="2200">
                <a:latin typeface="Gill Sans MT" panose="020B0502020104020203" pitchFamily="34" charset="0"/>
              </a:rPr>
              <a:t>●	</a:t>
            </a:r>
            <a:r>
              <a:rPr lang="en-US" sz="2200" b="1">
                <a:solidFill>
                  <a:srgbClr val="237C9A"/>
                </a:solidFill>
                <a:latin typeface="Gill Sans MT" panose="020B0502020104020203" pitchFamily="34" charset="0"/>
              </a:rPr>
              <a:t>Objective 1</a:t>
            </a:r>
            <a:r>
              <a:rPr lang="en-US" sz="2200">
                <a:latin typeface="Gill Sans MT" panose="020B0502020104020203" pitchFamily="34" charset="0"/>
              </a:rPr>
              <a:t>—Survey Activities: To support the design and implementation of PBS data collection, analysis, and reporting</a:t>
            </a:r>
          </a:p>
          <a:p>
            <a:pPr>
              <a:lnSpc>
                <a:spcPct val="110000"/>
              </a:lnSpc>
            </a:pPr>
            <a:r>
              <a:rPr lang="en-US" sz="2200">
                <a:latin typeface="Gill Sans MT" panose="020B0502020104020203" pitchFamily="34" charset="0"/>
              </a:rPr>
              <a:t>●	</a:t>
            </a:r>
            <a:r>
              <a:rPr lang="en-US" sz="2200" b="1">
                <a:solidFill>
                  <a:srgbClr val="237C9A"/>
                </a:solidFill>
                <a:latin typeface="Gill Sans MT" panose="020B0502020104020203" pitchFamily="34" charset="0"/>
              </a:rPr>
              <a:t>Objective 2</a:t>
            </a:r>
            <a:r>
              <a:rPr lang="en-US" sz="2200">
                <a:latin typeface="Gill Sans MT" panose="020B0502020104020203" pitchFamily="34" charset="0"/>
              </a:rPr>
              <a:t>—Support Activities: To enhance the methodological, technical, capacity strengthening, and communication products available to internal and external users</a:t>
            </a:r>
          </a:p>
          <a:p>
            <a:pPr algn="ctr">
              <a:lnSpc>
                <a:spcPct val="110000"/>
              </a:lnSpc>
            </a:pPr>
            <a:endParaRPr lang="en-US">
              <a:latin typeface="Gill Sans MT" panose="020B0502020104020203" pitchFamily="34" charset="0"/>
            </a:endParaRPr>
          </a:p>
        </p:txBody>
      </p:sp>
    </p:spTree>
    <p:extLst>
      <p:ext uri="{BB962C8B-B14F-4D97-AF65-F5344CB8AC3E}">
        <p14:creationId xmlns:p14="http://schemas.microsoft.com/office/powerpoint/2010/main" val="106899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6014-DF92-26FB-CFB4-28C63F8FAE75}"/>
              </a:ext>
            </a:extLst>
          </p:cNvPr>
          <p:cNvSpPr>
            <a:spLocks noGrp="1"/>
          </p:cNvSpPr>
          <p:nvPr>
            <p:ph type="title"/>
          </p:nvPr>
        </p:nvSpPr>
        <p:spPr>
          <a:xfrm>
            <a:off x="1981200" y="1081938"/>
            <a:ext cx="8229600" cy="641116"/>
          </a:xfrm>
        </p:spPr>
        <p:txBody>
          <a:bodyPr/>
          <a:lstStyle/>
          <a:p>
            <a:r>
              <a:rPr lang="en-US" cap="none">
                <a:solidFill>
                  <a:srgbClr val="D37D28"/>
                </a:solidFill>
                <a:latin typeface="Gill Sans MT"/>
                <a:cs typeface="Arial"/>
              </a:rPr>
              <a:t>SURVEY TOPIC AREAS </a:t>
            </a:r>
            <a:endParaRPr lang="en-US" cap="none">
              <a:solidFill>
                <a:srgbClr val="D37D28"/>
              </a:solidFill>
            </a:endParaRPr>
          </a:p>
        </p:txBody>
      </p:sp>
      <p:sp>
        <p:nvSpPr>
          <p:cNvPr id="3" name="Text Placeholder 2">
            <a:extLst>
              <a:ext uri="{FF2B5EF4-FFF2-40B4-BE49-F238E27FC236}">
                <a16:creationId xmlns:a16="http://schemas.microsoft.com/office/drawing/2014/main" id="{4494FFBF-E747-3CF7-9AAD-C6A692B4A3CA}"/>
              </a:ext>
            </a:extLst>
          </p:cNvPr>
          <p:cNvSpPr>
            <a:spLocks noGrp="1"/>
          </p:cNvSpPr>
          <p:nvPr>
            <p:ph type="body" sz="quarter" idx="10"/>
          </p:nvPr>
        </p:nvSpPr>
        <p:spPr>
          <a:xfrm>
            <a:off x="1898074" y="1922712"/>
            <a:ext cx="4197927" cy="3911116"/>
          </a:xfrm>
        </p:spPr>
        <p:txBody>
          <a:bodyPr lIns="91440" tIns="45720" rIns="91440" bIns="45720" anchor="t"/>
          <a:lstStyle/>
          <a:p>
            <a:pPr marL="285750" indent="-285750">
              <a:buChar char="•"/>
            </a:pPr>
            <a:r>
              <a:rPr lang="en-US" sz="1850">
                <a:latin typeface="Gill Sans MT"/>
                <a:cs typeface="Arial"/>
              </a:rPr>
              <a:t>Nutrition </a:t>
            </a:r>
          </a:p>
          <a:p>
            <a:pPr marL="285750" indent="-285750">
              <a:buChar char="•"/>
            </a:pPr>
            <a:r>
              <a:rPr lang="en-US" sz="1850">
                <a:latin typeface="Gill Sans MT"/>
                <a:cs typeface="Arial"/>
              </a:rPr>
              <a:t>Water, Sanitation, and Hygiene (WASH)</a:t>
            </a:r>
          </a:p>
          <a:p>
            <a:pPr marL="285750" indent="-285750">
              <a:buChar char="•"/>
            </a:pPr>
            <a:r>
              <a:rPr lang="en-US" sz="1850">
                <a:latin typeface="Gill Sans MT"/>
                <a:cs typeface="Arial"/>
              </a:rPr>
              <a:t>Agricultural Management Practices and Technologies in Select Value Chains</a:t>
            </a:r>
          </a:p>
          <a:p>
            <a:pPr marL="285750" indent="-285750">
              <a:buFont typeface="Arial"/>
              <a:buChar char="•"/>
            </a:pPr>
            <a:r>
              <a:rPr lang="en-US" sz="1850">
                <a:latin typeface="Gill Sans MT"/>
                <a:cs typeface="Arial"/>
              </a:rPr>
              <a:t>Women’s Empowerment in Agriculture</a:t>
            </a:r>
          </a:p>
          <a:p>
            <a:pPr marL="285750" indent="-285750">
              <a:buFont typeface="Arial"/>
              <a:buChar char="•"/>
            </a:pPr>
            <a:r>
              <a:rPr lang="en-US" sz="1850">
                <a:latin typeface="Gill Sans MT"/>
                <a:cs typeface="Arial"/>
              </a:rPr>
              <a:t>Resilience </a:t>
            </a:r>
          </a:p>
          <a:p>
            <a:pPr marL="285750" indent="-285750">
              <a:buFont typeface="Arial"/>
              <a:buChar char="•"/>
            </a:pPr>
            <a:r>
              <a:rPr lang="en-US" sz="1850">
                <a:latin typeface="Gill Sans MT"/>
                <a:cs typeface="Arial"/>
              </a:rPr>
              <a:t>Climate Adaptation</a:t>
            </a:r>
          </a:p>
          <a:p>
            <a:pPr marL="285750" indent="-285750">
              <a:buFont typeface="Arial"/>
              <a:buChar char="•"/>
            </a:pPr>
            <a:r>
              <a:rPr lang="en-US" sz="1850">
                <a:latin typeface="Gill Sans MT"/>
                <a:cs typeface="Arial"/>
              </a:rPr>
              <a:t>Food Insecurity</a:t>
            </a:r>
          </a:p>
          <a:p>
            <a:pPr marL="285750" indent="-285750">
              <a:buChar char="•"/>
            </a:pPr>
            <a:r>
              <a:rPr lang="en-US" sz="1850">
                <a:latin typeface="Gill Sans MT"/>
                <a:cs typeface="Arial"/>
              </a:rPr>
              <a:t>Poverty</a:t>
            </a:r>
          </a:p>
        </p:txBody>
      </p:sp>
      <p:pic>
        <p:nvPicPr>
          <p:cNvPr id="5" name="Picture 4">
            <a:extLst>
              <a:ext uri="{FF2B5EF4-FFF2-40B4-BE49-F238E27FC236}">
                <a16:creationId xmlns:a16="http://schemas.microsoft.com/office/drawing/2014/main" id="{2396AF8A-751C-2FA1-219E-D0DED8F3B733}"/>
              </a:ext>
            </a:extLst>
          </p:cNvPr>
          <p:cNvPicPr>
            <a:picLocks noChangeAspect="1"/>
          </p:cNvPicPr>
          <p:nvPr/>
        </p:nvPicPr>
        <p:blipFill rotWithShape="1">
          <a:blip r:embed="rId2"/>
          <a:srcRect t="12020" b="9596"/>
          <a:stretch/>
        </p:blipFill>
        <p:spPr>
          <a:xfrm>
            <a:off x="6257341" y="2012607"/>
            <a:ext cx="4036587" cy="421871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3A5DB62-EB5C-7E4A-FA62-6B49544B11E7}"/>
              </a:ext>
            </a:extLst>
          </p:cNvPr>
          <p:cNvSpPr txBox="1"/>
          <p:nvPr/>
        </p:nvSpPr>
        <p:spPr>
          <a:xfrm>
            <a:off x="9220696" y="6000485"/>
            <a:ext cx="3932808" cy="230832"/>
          </a:xfrm>
          <a:prstGeom prst="rect">
            <a:avLst/>
          </a:prstGeom>
          <a:noFill/>
        </p:spPr>
        <p:txBody>
          <a:bodyPr wrap="square" rtlCol="0">
            <a:spAutoFit/>
          </a:bodyPr>
          <a:lstStyle/>
          <a:p>
            <a:r>
              <a:rPr lang="en-US" sz="900" i="1">
                <a:solidFill>
                  <a:schemeClr val="bg1">
                    <a:lumMod val="85000"/>
                  </a:schemeClr>
                </a:solidFill>
                <a:latin typeface="Gill Sans MT" panose="020B0502020104020203" pitchFamily="34" charset="0"/>
              </a:rPr>
              <a:t>Photo credit: USAID</a:t>
            </a:r>
          </a:p>
        </p:txBody>
      </p:sp>
    </p:spTree>
    <p:extLst>
      <p:ext uri="{BB962C8B-B14F-4D97-AF65-F5344CB8AC3E}">
        <p14:creationId xmlns:p14="http://schemas.microsoft.com/office/powerpoint/2010/main" val="1294121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956FBA-280F-E680-6BDE-2F8E7B0E22FC}"/>
              </a:ext>
            </a:extLst>
          </p:cNvPr>
          <p:cNvSpPr>
            <a:spLocks noGrp="1"/>
          </p:cNvSpPr>
          <p:nvPr>
            <p:ph type="title"/>
          </p:nvPr>
        </p:nvSpPr>
        <p:spPr/>
        <p:txBody>
          <a:bodyPr/>
          <a:lstStyle/>
          <a:p>
            <a:r>
              <a:rPr lang="en-US"/>
              <a:t>Active survey countries</a:t>
            </a:r>
          </a:p>
        </p:txBody>
      </p:sp>
      <p:pic>
        <p:nvPicPr>
          <p:cNvPr id="18" name="Picture 17" descr="A map of the world with different countries/regions&#10;&#10;Description automatically generated">
            <a:extLst>
              <a:ext uri="{FF2B5EF4-FFF2-40B4-BE49-F238E27FC236}">
                <a16:creationId xmlns:a16="http://schemas.microsoft.com/office/drawing/2014/main" id="{903DA55F-98E9-FA02-DDAA-456DACA1DF9E}"/>
              </a:ext>
            </a:extLst>
          </p:cNvPr>
          <p:cNvPicPr>
            <a:picLocks noChangeAspect="1"/>
          </p:cNvPicPr>
          <p:nvPr/>
        </p:nvPicPr>
        <p:blipFill>
          <a:blip r:embed="rId3"/>
          <a:stretch>
            <a:fillRect/>
          </a:stretch>
        </p:blipFill>
        <p:spPr>
          <a:xfrm>
            <a:off x="3201468" y="1753495"/>
            <a:ext cx="5971220" cy="4315001"/>
          </a:xfrm>
          <a:prstGeom prst="rect">
            <a:avLst/>
          </a:prstGeom>
        </p:spPr>
      </p:pic>
    </p:spTree>
    <p:extLst>
      <p:ext uri="{BB962C8B-B14F-4D97-AF65-F5344CB8AC3E}">
        <p14:creationId xmlns:p14="http://schemas.microsoft.com/office/powerpoint/2010/main" val="73742778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956FBA-280F-E680-6BDE-2F8E7B0E22FC}"/>
              </a:ext>
            </a:extLst>
          </p:cNvPr>
          <p:cNvSpPr>
            <a:spLocks noGrp="1"/>
          </p:cNvSpPr>
          <p:nvPr>
            <p:ph type="title"/>
          </p:nvPr>
        </p:nvSpPr>
        <p:spPr/>
        <p:txBody>
          <a:bodyPr/>
          <a:lstStyle/>
          <a:p>
            <a:r>
              <a:rPr lang="en-US"/>
              <a:t>Who we are</a:t>
            </a:r>
          </a:p>
        </p:txBody>
      </p:sp>
      <p:sp>
        <p:nvSpPr>
          <p:cNvPr id="2" name="Text Placeholder 2">
            <a:extLst>
              <a:ext uri="{FF2B5EF4-FFF2-40B4-BE49-F238E27FC236}">
                <a16:creationId xmlns:a16="http://schemas.microsoft.com/office/drawing/2014/main" id="{A92A70FB-F4E5-E7C1-696F-5ADDD1B49718}"/>
              </a:ext>
            </a:extLst>
          </p:cNvPr>
          <p:cNvSpPr txBox="1">
            <a:spLocks/>
          </p:cNvSpPr>
          <p:nvPr/>
        </p:nvSpPr>
        <p:spPr>
          <a:xfrm>
            <a:off x="2035685" y="2012129"/>
            <a:ext cx="8184274" cy="2756168"/>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latin typeface="Gill Sans MT" panose="020B0502020104020203" pitchFamily="34" charset="0"/>
              </a:rPr>
              <a:t>The SMRFS project is funded by USAID as part of Feed the Future, the U.S. Government’s global hunger and food security initiative. </a:t>
            </a:r>
          </a:p>
          <a:p>
            <a:endParaRPr lang="en-US" sz="2400">
              <a:latin typeface="Gill Sans MT" panose="020B0502020104020203" pitchFamily="34" charset="0"/>
            </a:endParaRPr>
          </a:p>
          <a:p>
            <a:endParaRPr lang="en-US" sz="2400">
              <a:latin typeface="Gill Sans MT" panose="020B0502020104020203" pitchFamily="34" charset="0"/>
            </a:endParaRPr>
          </a:p>
          <a:p>
            <a:endParaRPr lang="en-US" sz="2400">
              <a:latin typeface="Gill Sans MT" panose="020B0502020104020203" pitchFamily="34" charset="0"/>
            </a:endParaRPr>
          </a:p>
          <a:p>
            <a:r>
              <a:rPr lang="en-US" sz="2400">
                <a:latin typeface="Gill Sans MT" panose="020B0502020104020203" pitchFamily="34" charset="0"/>
              </a:rPr>
              <a:t>The project is implemented by ICF in partnership with Blue Raster and </a:t>
            </a:r>
            <a:r>
              <a:rPr lang="en-US" sz="2400" err="1">
                <a:latin typeface="Gill Sans MT" panose="020B0502020104020203" pitchFamily="34" charset="0"/>
              </a:rPr>
              <a:t>Stattis</a:t>
            </a:r>
            <a:r>
              <a:rPr lang="en-US" sz="2400">
                <a:latin typeface="Gill Sans MT" panose="020B0502020104020203" pitchFamily="34" charset="0"/>
              </a:rPr>
              <a:t>. </a:t>
            </a:r>
          </a:p>
        </p:txBody>
      </p:sp>
      <p:pic>
        <p:nvPicPr>
          <p:cNvPr id="5" name="Picture 4" descr="Text, logo&#10;&#10;Description automatically generated with medium confidence">
            <a:extLst>
              <a:ext uri="{FF2B5EF4-FFF2-40B4-BE49-F238E27FC236}">
                <a16:creationId xmlns:a16="http://schemas.microsoft.com/office/drawing/2014/main" id="{8AE4CCF3-6295-C06F-50C8-6A719C9C6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934" y="2922673"/>
            <a:ext cx="3575888" cy="923771"/>
          </a:xfrm>
          <a:prstGeom prst="rect">
            <a:avLst/>
          </a:prstGeom>
        </p:spPr>
      </p:pic>
      <p:pic>
        <p:nvPicPr>
          <p:cNvPr id="6" name="Picture 5" descr="Logo&#10;&#10;Description automatically generated">
            <a:extLst>
              <a:ext uri="{FF2B5EF4-FFF2-40B4-BE49-F238E27FC236}">
                <a16:creationId xmlns:a16="http://schemas.microsoft.com/office/drawing/2014/main" id="{1A873C32-9643-CDEF-5FA9-155F94D1A554}"/>
              </a:ext>
            </a:extLst>
          </p:cNvPr>
          <p:cNvPicPr>
            <a:picLocks noChangeAspect="1"/>
          </p:cNvPicPr>
          <p:nvPr/>
        </p:nvPicPr>
        <p:blipFill rotWithShape="1">
          <a:blip r:embed="rId4">
            <a:extLst>
              <a:ext uri="{28A0092B-C50C-407E-A947-70E740481C1C}">
                <a14:useLocalDpi xmlns:a14="http://schemas.microsoft.com/office/drawing/2010/main" val="0"/>
              </a:ext>
            </a:extLst>
          </a:blip>
          <a:srcRect b="19426"/>
          <a:stretch/>
        </p:blipFill>
        <p:spPr>
          <a:xfrm>
            <a:off x="6773208" y="2864686"/>
            <a:ext cx="2663695" cy="834887"/>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5BCC66F4-F142-2D10-75DD-63DC97D2C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871" y="4760561"/>
            <a:ext cx="1095375" cy="67627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FBEBFE9B-628D-F5D1-E34C-FC2C61703C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1995" y="4897176"/>
            <a:ext cx="714286" cy="714286"/>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67BEB0F2-14DC-13FC-9D15-D93D958A6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475" y="4582015"/>
            <a:ext cx="1372733" cy="1119540"/>
          </a:xfrm>
          <a:prstGeom prst="rect">
            <a:avLst/>
          </a:prstGeom>
        </p:spPr>
      </p:pic>
    </p:spTree>
    <p:extLst>
      <p:ext uri="{BB962C8B-B14F-4D97-AF65-F5344CB8AC3E}">
        <p14:creationId xmlns:p14="http://schemas.microsoft.com/office/powerpoint/2010/main" val="427226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7337-F35C-5B94-5B48-5B04CECE93EF}"/>
              </a:ext>
            </a:extLst>
          </p:cNvPr>
          <p:cNvSpPr>
            <a:spLocks noGrp="1"/>
          </p:cNvSpPr>
          <p:nvPr>
            <p:ph type="title"/>
          </p:nvPr>
        </p:nvSpPr>
        <p:spPr>
          <a:xfrm>
            <a:off x="1764828" y="1304798"/>
            <a:ext cx="8229600" cy="597049"/>
          </a:xfrm>
        </p:spPr>
        <p:txBody>
          <a:bodyPr/>
          <a:lstStyle/>
          <a:p>
            <a:r>
              <a:rPr lang="en-US" dirty="0">
                <a:latin typeface="Gill Sans MT"/>
                <a:cs typeface="Arial"/>
              </a:rPr>
              <a:t>Data Issue – parallel survey</a:t>
            </a:r>
          </a:p>
        </p:txBody>
      </p:sp>
      <p:sp>
        <p:nvSpPr>
          <p:cNvPr id="3" name="Text Placeholder 2">
            <a:extLst>
              <a:ext uri="{FF2B5EF4-FFF2-40B4-BE49-F238E27FC236}">
                <a16:creationId xmlns:a16="http://schemas.microsoft.com/office/drawing/2014/main" id="{4CCC0FBB-E2A6-E496-F43B-0AE77207B61D}"/>
              </a:ext>
            </a:extLst>
          </p:cNvPr>
          <p:cNvSpPr>
            <a:spLocks noGrp="1"/>
          </p:cNvSpPr>
          <p:nvPr>
            <p:ph type="body" sz="quarter" idx="10"/>
          </p:nvPr>
        </p:nvSpPr>
        <p:spPr>
          <a:xfrm>
            <a:off x="1143000" y="2135467"/>
            <a:ext cx="9095874" cy="4145019"/>
          </a:xfrm>
        </p:spPr>
        <p:txBody>
          <a:bodyPr/>
          <a:lstStyle/>
          <a:p>
            <a:pPr marL="365760" indent="-274320">
              <a:lnSpc>
                <a:spcPct val="115000"/>
              </a:lnSpc>
              <a:spcBef>
                <a:spcPts val="0"/>
              </a:spcBef>
              <a:spcAft>
                <a:spcPts val="1200"/>
              </a:spcAft>
              <a:buFont typeface="+mj-lt"/>
              <a:buAutoNum type="arabicPeriod"/>
            </a:pPr>
            <a:r>
              <a:rPr lang="en-US" dirty="0">
                <a:ea typeface="Gill Sans"/>
                <a:cs typeface="Gill Sans"/>
              </a:rPr>
              <a:t>For the housing sub-module of consumption expenditure module (Module 8), there are insufficient rental data to use conventional approach. </a:t>
            </a:r>
          </a:p>
          <a:p>
            <a:pPr marL="800089" lvl="1" indent="-342900">
              <a:lnSpc>
                <a:spcPct val="115000"/>
              </a:lnSpc>
              <a:spcBef>
                <a:spcPts val="0"/>
              </a:spcBef>
              <a:buFont typeface="Arial" panose="020B0604020202020204" pitchFamily="34" charset="0"/>
              <a:buChar char="•"/>
            </a:pPr>
            <a:r>
              <a:rPr lang="en-US" sz="1600" dirty="0">
                <a:latin typeface="Gill Sans MT" panose="020B0502020104020203" pitchFamily="34" charset="0"/>
                <a:ea typeface="Gill Sans"/>
                <a:cs typeface="Gill Sans"/>
              </a:rPr>
              <a:t>Nepal - only 16 households reported renting a house and 4 reported living for free.</a:t>
            </a:r>
          </a:p>
          <a:p>
            <a:pPr marL="800089" lvl="1" indent="-342900">
              <a:lnSpc>
                <a:spcPct val="115000"/>
              </a:lnSpc>
              <a:spcBef>
                <a:spcPts val="0"/>
              </a:spcBef>
              <a:buFont typeface="Arial" panose="020B0604020202020204" pitchFamily="34" charset="0"/>
              <a:buChar char="•"/>
            </a:pPr>
            <a:r>
              <a:rPr lang="en-US" sz="1600" dirty="0">
                <a:latin typeface="Gill Sans MT" panose="020B0502020104020203" pitchFamily="34" charset="0"/>
                <a:ea typeface="Gill Sans"/>
                <a:cs typeface="Gill Sans"/>
              </a:rPr>
              <a:t>Uganda – only 69 households reported renting a house.</a:t>
            </a:r>
          </a:p>
          <a:p>
            <a:pPr lvl="1">
              <a:lnSpc>
                <a:spcPct val="115000"/>
              </a:lnSpc>
              <a:spcBef>
                <a:spcPts val="0"/>
              </a:spcBef>
            </a:pPr>
            <a:endParaRPr lang="en-US" sz="1600" dirty="0">
              <a:latin typeface="Gill Sans MT" panose="020B0502020104020203" pitchFamily="34" charset="0"/>
              <a:cs typeface="Arial"/>
            </a:endParaRPr>
          </a:p>
          <a:p>
            <a:pPr marL="434340" lvl="1" indent="-342900">
              <a:lnSpc>
                <a:spcPct val="115000"/>
              </a:lnSpc>
              <a:spcBef>
                <a:spcPts val="0"/>
              </a:spcBef>
              <a:spcAft>
                <a:spcPts val="1200"/>
              </a:spcAft>
              <a:buAutoNum type="arabicPeriod" startAt="2"/>
            </a:pPr>
            <a:r>
              <a:rPr lang="en-US" sz="1800" dirty="0">
                <a:latin typeface="Gill Sans MT"/>
                <a:cs typeface="Arial"/>
              </a:rPr>
              <a:t>Data on implicit rental values (self-reporting), that is values obtained by asking how much owners would have paid if they were renting their dwelling were not collected in the 2022 Nepal, the 2022 Uganda, or the 2022 Mali Southern Parallel Survey.</a:t>
            </a:r>
          </a:p>
          <a:p>
            <a:pPr marL="548628" lvl="2">
              <a:lnSpc>
                <a:spcPct val="115000"/>
              </a:lnSpc>
              <a:spcBef>
                <a:spcPts val="0"/>
              </a:spcBef>
              <a:spcAft>
                <a:spcPts val="1200"/>
              </a:spcAft>
            </a:pPr>
            <a:r>
              <a:rPr lang="en-US" sz="1400" dirty="0">
                <a:latin typeface="Gill Sans MT"/>
                <a:cs typeface="Arial"/>
              </a:rPr>
              <a:t>For example:  If you were to reside in a similar dwelling, what would be the estimated monthly rent you are willing to pay? Or If someone wanted to rent this house, how much would they have to pay each month? </a:t>
            </a:r>
          </a:p>
          <a:p>
            <a:pPr marL="800089" lvl="1" indent="-342900">
              <a:lnSpc>
                <a:spcPct val="115000"/>
              </a:lnSpc>
              <a:spcBef>
                <a:spcPts val="0"/>
              </a:spcBef>
              <a:buFont typeface="Arial" panose="020B0604020202020204" pitchFamily="34" charset="0"/>
              <a:buChar char="•"/>
            </a:pPr>
            <a:endParaRPr lang="en-US" sz="1800" dirty="0">
              <a:latin typeface="Gill Sans MT" panose="020B0502020104020203" pitchFamily="34" charset="0"/>
              <a:ea typeface="Gill Sans"/>
              <a:cs typeface="Gill Sans"/>
            </a:endParaRPr>
          </a:p>
          <a:p>
            <a:pPr lvl="1">
              <a:lnSpc>
                <a:spcPct val="115000"/>
              </a:lnSpc>
              <a:spcBef>
                <a:spcPts val="0"/>
              </a:spcBef>
              <a:defRPr/>
            </a:pPr>
            <a:endParaRPr lang="en-US" sz="1600" dirty="0">
              <a:solidFill>
                <a:prstClr val="black"/>
              </a:solidFill>
              <a:latin typeface="Gill Sans MT" panose="020B0502020104020203" pitchFamily="34" charset="0"/>
              <a:ea typeface="Gill Sans"/>
              <a:cs typeface="Gill Sans"/>
            </a:endParaRPr>
          </a:p>
          <a:p>
            <a:pPr marL="342900" indent="-342900">
              <a:lnSpc>
                <a:spcPct val="115000"/>
              </a:lnSpc>
              <a:spcBef>
                <a:spcPts val="0"/>
              </a:spcBef>
              <a:spcAft>
                <a:spcPts val="1200"/>
              </a:spcAft>
              <a:buFont typeface="+mj-lt"/>
              <a:buAutoNum type="arabicPeriod"/>
            </a:pPr>
            <a:endParaRPr lang="en-US" sz="2600" dirty="0">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pPr>
              <a:lnSpc>
                <a:spcPct val="115000"/>
              </a:lnSpc>
              <a:spcBef>
                <a:spcPts val="0"/>
              </a:spcBef>
              <a:spcAft>
                <a:spcPts val="1200"/>
              </a:spcAft>
            </a:pPr>
            <a:r>
              <a:rPr lang="en-US" dirty="0">
                <a:solidFill>
                  <a:srgbClr val="000000"/>
                </a:solidFill>
                <a:ea typeface="Gill Sans"/>
                <a:cs typeface="Gill Sans"/>
              </a:rPr>
              <a:t> </a:t>
            </a:r>
            <a:endParaRPr lang="en-US" dirty="0">
              <a:latin typeface="Gill Sans"/>
              <a:ea typeface="Gill Sans"/>
              <a:cs typeface="Gill Sans"/>
            </a:endParaRPr>
          </a:p>
          <a:p>
            <a:pPr marL="342900" indent="-342900">
              <a:lnSpc>
                <a:spcPct val="115000"/>
              </a:lnSpc>
              <a:spcBef>
                <a:spcPts val="0"/>
              </a:spcBef>
              <a:spcAft>
                <a:spcPts val="1200"/>
              </a:spcAft>
              <a:buFont typeface="+mj-lt"/>
              <a:buAutoNum type="arabicPeriod"/>
            </a:pPr>
            <a:endParaRPr lang="en-US" dirty="0">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endParaRPr lang="en-US" dirty="0"/>
          </a:p>
        </p:txBody>
      </p:sp>
    </p:spTree>
    <p:extLst>
      <p:ext uri="{BB962C8B-B14F-4D97-AF65-F5344CB8AC3E}">
        <p14:creationId xmlns:p14="http://schemas.microsoft.com/office/powerpoint/2010/main" val="391627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540B3-E202-7B37-B73E-3CDE76B8D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4C3A8-3A51-C17A-A4EE-C2EE10204AD5}"/>
              </a:ext>
            </a:extLst>
          </p:cNvPr>
          <p:cNvSpPr>
            <a:spLocks noGrp="1"/>
          </p:cNvSpPr>
          <p:nvPr>
            <p:ph type="title"/>
          </p:nvPr>
        </p:nvSpPr>
        <p:spPr>
          <a:xfrm>
            <a:off x="1764828" y="1292766"/>
            <a:ext cx="8229600" cy="933076"/>
          </a:xfrm>
        </p:spPr>
        <p:txBody>
          <a:bodyPr/>
          <a:lstStyle/>
          <a:p>
            <a:r>
              <a:rPr lang="en-US" dirty="0">
                <a:latin typeface="Gill Sans MT"/>
                <a:cs typeface="Arial"/>
              </a:rPr>
              <a:t>Data Issue – parallel survey: </a:t>
            </a:r>
            <a:br>
              <a:rPr lang="en-US" dirty="0">
                <a:latin typeface="Gill Sans MT"/>
                <a:cs typeface="Arial"/>
              </a:rPr>
            </a:br>
            <a:r>
              <a:rPr lang="en-US" dirty="0">
                <a:latin typeface="Gill Sans MT"/>
                <a:cs typeface="Arial"/>
              </a:rPr>
              <a:t>possible solutions</a:t>
            </a:r>
          </a:p>
        </p:txBody>
      </p:sp>
      <p:sp>
        <p:nvSpPr>
          <p:cNvPr id="3" name="Text Placeholder 2">
            <a:extLst>
              <a:ext uri="{FF2B5EF4-FFF2-40B4-BE49-F238E27FC236}">
                <a16:creationId xmlns:a16="http://schemas.microsoft.com/office/drawing/2014/main" id="{169285FA-4F7D-61F1-D2F3-27074B6E31D6}"/>
              </a:ext>
            </a:extLst>
          </p:cNvPr>
          <p:cNvSpPr>
            <a:spLocks noGrp="1"/>
          </p:cNvSpPr>
          <p:nvPr>
            <p:ph type="body" sz="quarter" idx="10"/>
          </p:nvPr>
        </p:nvSpPr>
        <p:spPr>
          <a:xfrm>
            <a:off x="1764829" y="2622884"/>
            <a:ext cx="8229599" cy="3224463"/>
          </a:xfrm>
        </p:spPr>
        <p:txBody>
          <a:bodyPr/>
          <a:lstStyle/>
          <a:p>
            <a:pPr marL="342900" indent="-342900">
              <a:lnSpc>
                <a:spcPct val="115000"/>
              </a:lnSpc>
              <a:spcBef>
                <a:spcPts val="0"/>
              </a:spcBef>
              <a:spcAft>
                <a:spcPts val="1200"/>
              </a:spcAft>
              <a:buFont typeface="+mj-lt"/>
              <a:buAutoNum type="arabicPeriod"/>
            </a:pPr>
            <a:r>
              <a:rPr lang="en-US" dirty="0">
                <a:solidFill>
                  <a:prstClr val="black"/>
                </a:solidFill>
                <a:ea typeface="Gill Sans"/>
                <a:cs typeface="Gill Sans"/>
              </a:rPr>
              <a:t>Conventional modeling approach - hedonic regression – use </a:t>
            </a:r>
            <a:r>
              <a:rPr lang="en-US" dirty="0"/>
              <a:t>rent paid by renter-households as the dependent variable.</a:t>
            </a:r>
          </a:p>
          <a:p>
            <a:pPr marL="342900" indent="-342900">
              <a:lnSpc>
                <a:spcPct val="115000"/>
              </a:lnSpc>
              <a:spcBef>
                <a:spcPts val="0"/>
              </a:spcBef>
              <a:spcAft>
                <a:spcPts val="1200"/>
              </a:spcAft>
              <a:buFont typeface="+mj-lt"/>
              <a:buAutoNum type="arabicPeriod"/>
            </a:pPr>
            <a:r>
              <a:rPr lang="en-US" dirty="0">
                <a:ea typeface="Gill Sans"/>
                <a:cs typeface="Gill Sans"/>
              </a:rPr>
              <a:t>Remove housing component from the total per capita daily (PCD) consumption expenditure.</a:t>
            </a:r>
            <a:r>
              <a:rPr lang="en-US" dirty="0">
                <a:solidFill>
                  <a:prstClr val="black"/>
                </a:solidFill>
                <a:ea typeface="Gill Sans"/>
                <a:cs typeface="Gill Sans"/>
              </a:rPr>
              <a:t> </a:t>
            </a:r>
          </a:p>
          <a:p>
            <a:pPr marL="342900" indent="-342900">
              <a:lnSpc>
                <a:spcPct val="115000"/>
              </a:lnSpc>
              <a:spcBef>
                <a:spcPts val="0"/>
              </a:spcBef>
              <a:spcAft>
                <a:spcPts val="0"/>
              </a:spcAft>
              <a:buFont typeface="+mj-lt"/>
              <a:buAutoNum type="arabicPeriod"/>
            </a:pPr>
            <a:r>
              <a:rPr lang="en-US" dirty="0">
                <a:ea typeface="Gill Sans"/>
                <a:cs typeface="Gill Sans"/>
              </a:rPr>
              <a:t>Predicting rental values for the Midline Parallel data using Baseline data.</a:t>
            </a:r>
          </a:p>
          <a:p>
            <a:pPr marL="800089" lvl="1" indent="-342900">
              <a:lnSpc>
                <a:spcPct val="115000"/>
              </a:lnSpc>
              <a:spcBef>
                <a:spcPts val="0"/>
              </a:spcBef>
              <a:buFont typeface="Arial" panose="020B0604020202020204" pitchFamily="34" charset="0"/>
              <a:buChar char="•"/>
              <a:defRPr/>
            </a:pPr>
            <a:r>
              <a:rPr lang="en-US" sz="1600" dirty="0">
                <a:solidFill>
                  <a:prstClr val="black"/>
                </a:solidFill>
                <a:latin typeface="Gill Sans MT" panose="020B0502020104020203" pitchFamily="34" charset="0"/>
                <a:ea typeface="Gill Sans"/>
                <a:cs typeface="Gill Sans"/>
              </a:rPr>
              <a:t>Kriging – using geospatial coordinates to predict values.</a:t>
            </a:r>
          </a:p>
          <a:p>
            <a:pPr marL="800089" lvl="1" indent="-342900">
              <a:lnSpc>
                <a:spcPct val="115000"/>
              </a:lnSpc>
              <a:spcBef>
                <a:spcPts val="0"/>
              </a:spcBef>
              <a:buFont typeface="Arial" panose="020B0604020202020204" pitchFamily="34" charset="0"/>
              <a:buChar char="•"/>
              <a:defRPr/>
            </a:pPr>
            <a:r>
              <a:rPr lang="en-US" sz="1600" dirty="0">
                <a:solidFill>
                  <a:prstClr val="black"/>
                </a:solidFill>
                <a:latin typeface="Gill Sans MT" panose="020B0502020104020203" pitchFamily="34" charset="0"/>
                <a:ea typeface="Gill Sans"/>
                <a:cs typeface="Gill Sans"/>
              </a:rPr>
              <a:t>Machine learning models – combining dwelling characteristics and geospatial coordinates.  </a:t>
            </a:r>
          </a:p>
          <a:p>
            <a:pPr marL="800089" lvl="1" indent="-342900">
              <a:lnSpc>
                <a:spcPct val="115000"/>
              </a:lnSpc>
              <a:spcBef>
                <a:spcPts val="0"/>
              </a:spcBef>
              <a:buFont typeface="Arial" panose="020B0604020202020204" pitchFamily="34" charset="0"/>
              <a:buChar char="•"/>
              <a:defRPr/>
            </a:pPr>
            <a:endParaRPr lang="en-US" sz="1600" dirty="0">
              <a:solidFill>
                <a:prstClr val="black"/>
              </a:solidFill>
              <a:latin typeface="Gill Sans MT" panose="020B0502020104020203" pitchFamily="34" charset="0"/>
              <a:ea typeface="Gill Sans"/>
              <a:cs typeface="Gill Sans"/>
            </a:endParaRPr>
          </a:p>
          <a:p>
            <a:pPr lvl="1">
              <a:lnSpc>
                <a:spcPct val="115000"/>
              </a:lnSpc>
              <a:spcBef>
                <a:spcPts val="0"/>
              </a:spcBef>
              <a:defRPr/>
            </a:pPr>
            <a:endParaRPr lang="en-US" sz="1600" dirty="0">
              <a:solidFill>
                <a:prstClr val="black"/>
              </a:solidFill>
              <a:latin typeface="Gill Sans MT" panose="020B0502020104020203" pitchFamily="34" charset="0"/>
              <a:ea typeface="Gill Sans"/>
              <a:cs typeface="Gill Sans"/>
            </a:endParaRPr>
          </a:p>
          <a:p>
            <a:pPr marL="342900" indent="-342900">
              <a:lnSpc>
                <a:spcPct val="115000"/>
              </a:lnSpc>
              <a:spcBef>
                <a:spcPts val="0"/>
              </a:spcBef>
              <a:spcAft>
                <a:spcPts val="1200"/>
              </a:spcAft>
              <a:buFont typeface="+mj-lt"/>
              <a:buAutoNum type="arabicPeriod"/>
            </a:pPr>
            <a:endParaRPr lang="en-US" sz="2600" dirty="0">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pPr>
              <a:lnSpc>
                <a:spcPct val="115000"/>
              </a:lnSpc>
              <a:spcBef>
                <a:spcPts val="0"/>
              </a:spcBef>
              <a:spcAft>
                <a:spcPts val="1200"/>
              </a:spcAft>
            </a:pPr>
            <a:r>
              <a:rPr lang="en-US" dirty="0">
                <a:solidFill>
                  <a:srgbClr val="000000"/>
                </a:solidFill>
                <a:ea typeface="Gill Sans"/>
                <a:cs typeface="Gill Sans"/>
              </a:rPr>
              <a:t> </a:t>
            </a:r>
            <a:endParaRPr lang="en-US" dirty="0">
              <a:latin typeface="Gill Sans"/>
              <a:ea typeface="Gill Sans"/>
              <a:cs typeface="Gill Sans"/>
            </a:endParaRPr>
          </a:p>
          <a:p>
            <a:pPr marL="342900" indent="-342900">
              <a:lnSpc>
                <a:spcPct val="115000"/>
              </a:lnSpc>
              <a:spcBef>
                <a:spcPts val="0"/>
              </a:spcBef>
              <a:spcAft>
                <a:spcPts val="1200"/>
              </a:spcAft>
              <a:buFont typeface="+mj-lt"/>
              <a:buAutoNum type="arabicPeriod"/>
            </a:pPr>
            <a:endParaRPr lang="en-US" dirty="0">
              <a:ea typeface="Gill Sans"/>
              <a:cs typeface="Gill Sans"/>
            </a:endParaRPr>
          </a:p>
          <a:p>
            <a:pPr marL="342900" indent="-342900">
              <a:lnSpc>
                <a:spcPct val="115000"/>
              </a:lnSpc>
              <a:spcBef>
                <a:spcPts val="0"/>
              </a:spcBef>
              <a:spcAft>
                <a:spcPts val="1200"/>
              </a:spcAft>
              <a:buFont typeface="+mj-lt"/>
              <a:buAutoNum type="arabicPeriod"/>
            </a:pPr>
            <a:endParaRPr lang="en-US" dirty="0">
              <a:latin typeface="Gill Sans"/>
              <a:ea typeface="Gill Sans"/>
              <a:cs typeface="Gill Sans"/>
            </a:endParaRPr>
          </a:p>
          <a:p>
            <a:endParaRPr lang="en-US" dirty="0"/>
          </a:p>
        </p:txBody>
      </p:sp>
    </p:spTree>
    <p:extLst>
      <p:ext uri="{BB962C8B-B14F-4D97-AF65-F5344CB8AC3E}">
        <p14:creationId xmlns:p14="http://schemas.microsoft.com/office/powerpoint/2010/main" val="2165266658"/>
      </p:ext>
    </p:extLst>
  </p:cSld>
  <p:clrMapOvr>
    <a:masterClrMapping/>
  </p:clrMapOvr>
</p:sld>
</file>

<file path=ppt/theme/theme1.xml><?xml version="1.0" encoding="utf-8"?>
<a:theme xmlns:a="http://schemas.openxmlformats.org/drawingml/2006/main" name="Title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s">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eed the Future-only branded blank">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Slide">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ontent Slides">
  <a:themeElements>
    <a:clrScheme name="Feed the Future">
      <a:dk1>
        <a:sysClr val="windowText" lastClr="000000"/>
      </a:dk1>
      <a:lt1>
        <a:sysClr val="window" lastClr="FFFFFF"/>
      </a:lt1>
      <a:dk2>
        <a:srgbClr val="000000"/>
      </a:dk2>
      <a:lt2>
        <a:srgbClr val="FFFFFF"/>
      </a:lt2>
      <a:accent1>
        <a:srgbClr val="237C9A"/>
      </a:accent1>
      <a:accent2>
        <a:srgbClr val="518325"/>
      </a:accent2>
      <a:accent3>
        <a:srgbClr val="C25700"/>
      </a:accent3>
      <a:accent4>
        <a:srgbClr val="403B33"/>
      </a:accent4>
      <a:accent5>
        <a:srgbClr val="E6E7E8"/>
      </a:accent5>
      <a:accent6>
        <a:srgbClr val="237C9A"/>
      </a:accent6>
      <a:hlink>
        <a:srgbClr val="0000FF"/>
      </a:hlink>
      <a:folHlink>
        <a:srgbClr val="403B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7A9717EACF5243B871986EF6ED1087" ma:contentTypeVersion="29" ma:contentTypeDescription="Create a new document." ma:contentTypeScope="" ma:versionID="57416dd4dfe5b6c44046c37db61a8d5f">
  <xsd:schema xmlns:xsd="http://www.w3.org/2001/XMLSchema" xmlns:xs="http://www.w3.org/2001/XMLSchema" xmlns:p="http://schemas.microsoft.com/office/2006/metadata/properties" xmlns:ns2="a1375145-7096-40bd-ba65-47407f593414" xmlns:ns3="e43c2ae5-b209-46ec-9bb9-82d49d6d5ca6" xmlns:ns4="fa6a9aea-fb0f-4ddd-aff8-712634b7d5fe" targetNamespace="http://schemas.microsoft.com/office/2006/metadata/properties" ma:root="true" ma:fieldsID="49867519ecaebe8297c311c6b401f613" ns2:_="" ns3:_="" ns4:_="">
    <xsd:import namespace="a1375145-7096-40bd-ba65-47407f593414"/>
    <xsd:import namespace="e43c2ae5-b209-46ec-9bb9-82d49d6d5ca6"/>
    <xsd:import namespace="fa6a9aea-fb0f-4ddd-aff8-712634b7d5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DocType" minOccurs="0"/>
                <xsd:element ref="ns2:Status" minOccurs="0"/>
                <xsd:element ref="ns2:lcf76f155ced4ddcb4097134ff3c332f" minOccurs="0"/>
                <xsd:element ref="ns4:TaxCatchAll" minOccurs="0"/>
                <xsd:element ref="ns2:MediaServiceObjectDetectorVersions" minOccurs="0"/>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375145-7096-40bd-ba65-47407f593414" elementFormDefault="qualified">
    <xsd:import namespace="http://schemas.microsoft.com/office/2006/documentManagement/types"/>
    <xsd:import namespace="http://schemas.microsoft.com/office/infopath/2007/PartnerControls"/>
    <xsd:element name="MediaServiceMetadata" ma:index="7" nillable="true" ma:displayName="MediaServiceMetadata" ma:hidden="true" ma:internalName="MediaServiceMetadata" ma:readOnly="true">
      <xsd:simpleType>
        <xsd:restriction base="dms:Note"/>
      </xsd:simpleType>
    </xsd:element>
    <xsd:element name="MediaServiceFastMetadata" ma:index="8" nillable="true" ma:displayName="MediaServiceFastMetadata" ma:hidden="true" ma:internalName="MediaServiceFastMetadata" ma:readOnly="true">
      <xsd:simpleType>
        <xsd:restriction base="dms:Note"/>
      </xsd:simpleType>
    </xsd:element>
    <xsd:element name="MediaServiceAutoKeyPoints" ma:index="9" nillable="true" ma:displayName="MediaServiceAutoKeyPoints" ma:hidden="true" ma:internalName="MediaServiceAutoKeyPoints" ma:readOnly="true">
      <xsd:simpleType>
        <xsd:restriction base="dms:Note"/>
      </xsd:simpleType>
    </xsd:element>
    <xsd:element name="MediaServiceKeyPoints" ma:index="10" nillable="true" ma:displayName="KeyPoints" ma:hidden="true" ma:internalName="MediaServiceKeyPoints"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hidden="true"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hidden="true" ma:internalName="MediaServiceLocation" ma:readOnly="true">
      <xsd:simpleType>
        <xsd:restriction base="dms:Text"/>
      </xsd:simpleType>
    </xsd:element>
    <xsd:element name="MediaServiceOCR" ma:index="18" nillable="true" ma:displayName="Extracted Text" ma:hidden="true" ma:internalName="MediaServiceOCR"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DocType" ma:index="21" nillable="true" ma:displayName="DLV Status" ma:description="The type of the document" ma:format="Dropdown" ma:indexed="true" ma:internalName="DocType">
      <xsd:simpleType>
        <xsd:union memberTypes="dms:Text">
          <xsd:simpleType>
            <xsd:restriction base="dms:Choice">
              <xsd:enumeration value="Old Draft"/>
              <xsd:enumeration value="Working Draft"/>
              <xsd:enumeration value="Submitted"/>
              <xsd:enumeration value="USAID Comments"/>
              <xsd:enumeration value="USAID Approved"/>
              <xsd:enumeration value="Support Document"/>
              <xsd:enumeration value="Final"/>
            </xsd:restriction>
          </xsd:simpleType>
        </xsd:union>
      </xsd:simpleType>
    </xsd:element>
    <xsd:element name="Status" ma:index="22" nillable="true" ma:displayName="Status" ma:internalName="Status">
      <xsd:simpleType>
        <xsd:restriction base="dms:Unknown">
          <xsd:enumeration value="In progress"/>
          <xsd:enumeration value="Completed"/>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6856f2ee-118d-42e8-91de-064c9a66b6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_Flow_SignoffStatus" ma:index="27" nillable="true" ma:displayName="Sign-off status" ma:internalName="Sign_x002d_off_x0020_status">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3c2ae5-b209-46ec-9bb9-82d49d6d5ca6"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a6a9aea-fb0f-4ddd-aff8-712634b7d5f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c3e7d4d2-c20a-4bd2-ad2f-eefac28f206f}" ma:internalName="TaxCatchAll" ma:showField="CatchAllData" ma:web="e43c2ae5-b209-46ec-9bb9-82d49d6d5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43c2ae5-b209-46ec-9bb9-82d49d6d5ca6">
      <UserInfo>
        <DisplayName>GREENWELL, GEOFFREY (CNTR)</DisplayName>
        <AccountId>97</AccountId>
        <AccountType/>
      </UserInfo>
      <UserInfo>
        <DisplayName>Zalisk, Kirsten</DisplayName>
        <AccountId>32</AccountId>
        <AccountType/>
      </UserInfo>
      <UserInfo>
        <DisplayName>Poll, Bianca</DisplayName>
        <AccountId>261</AccountId>
        <AccountType/>
      </UserInfo>
    </SharedWithUsers>
    <TaxCatchAll xmlns="fa6a9aea-fb0f-4ddd-aff8-712634b7d5fe" xsi:nil="true"/>
    <lcf76f155ced4ddcb4097134ff3c332f xmlns="a1375145-7096-40bd-ba65-47407f593414">
      <Terms xmlns="http://schemas.microsoft.com/office/infopath/2007/PartnerControls"/>
    </lcf76f155ced4ddcb4097134ff3c332f>
    <DocType xmlns="a1375145-7096-40bd-ba65-47407f593414" xsi:nil="true"/>
    <Status xmlns="a1375145-7096-40bd-ba65-47407f593414" xsi:nil="true"/>
    <_Flow_SignoffStatus xmlns="a1375145-7096-40bd-ba65-47407f593414" xsi:nil="true"/>
  </documentManagement>
</p:properties>
</file>

<file path=customXml/itemProps1.xml><?xml version="1.0" encoding="utf-8"?>
<ds:datastoreItem xmlns:ds="http://schemas.openxmlformats.org/officeDocument/2006/customXml" ds:itemID="{55EBC2D0-7547-491F-8748-15E5D87EC3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375145-7096-40bd-ba65-47407f593414"/>
    <ds:schemaRef ds:uri="e43c2ae5-b209-46ec-9bb9-82d49d6d5ca6"/>
    <ds:schemaRef ds:uri="fa6a9aea-fb0f-4ddd-aff8-712634b7d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D7D0D0-FECE-4A53-A842-822CC4EF0F5A}">
  <ds:schemaRefs>
    <ds:schemaRef ds:uri="http://schemas.microsoft.com/sharepoint/v3/contenttype/forms"/>
  </ds:schemaRefs>
</ds:datastoreItem>
</file>

<file path=customXml/itemProps3.xml><?xml version="1.0" encoding="utf-8"?>
<ds:datastoreItem xmlns:ds="http://schemas.openxmlformats.org/officeDocument/2006/customXml" ds:itemID="{57787FD9-7A14-4812-99A1-424B300ECACC}">
  <ds:schemaRefs>
    <ds:schemaRef ds:uri="http://schemas.microsoft.com/office/2006/documentManagement/types"/>
    <ds:schemaRef ds:uri="http://www.w3.org/XML/1998/namespace"/>
    <ds:schemaRef ds:uri="e43c2ae5-b209-46ec-9bb9-82d49d6d5ca6"/>
    <ds:schemaRef ds:uri="http://purl.org/dc/elements/1.1/"/>
    <ds:schemaRef ds:uri="a1375145-7096-40bd-ba65-47407f593414"/>
    <ds:schemaRef ds:uri="http://schemas.microsoft.com/office/infopath/2007/PartnerControls"/>
    <ds:schemaRef ds:uri="http://purl.org/dc/dcmitype/"/>
    <ds:schemaRef ds:uri="http://schemas.openxmlformats.org/package/2006/metadata/core-properties"/>
    <ds:schemaRef ds:uri="fa6a9aea-fb0f-4ddd-aff8-712634b7d5fe"/>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cf90b97b-be46-4a00-9700-81ce4ff1b7f6}" enabled="0" method="" siteId="{cf90b97b-be46-4a00-9700-81ce4ff1b7f6}" removed="1"/>
</clbl:labelList>
</file>

<file path=docProps/app.xml><?xml version="1.0" encoding="utf-8"?>
<Properties xmlns="http://schemas.openxmlformats.org/officeDocument/2006/extended-properties" xmlns:vt="http://schemas.openxmlformats.org/officeDocument/2006/docPropsVTypes">
  <TotalTime>3681</TotalTime>
  <Words>5140</Words>
  <Application>Microsoft Office PowerPoint</Application>
  <PresentationFormat>Widescreen</PresentationFormat>
  <Paragraphs>497</Paragraphs>
  <Slides>34</Slides>
  <Notes>16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34</vt:i4>
      </vt:variant>
    </vt:vector>
  </HeadingPairs>
  <TitlesOfParts>
    <vt:vector size="48" baseType="lpstr">
      <vt:lpstr>-apple-system</vt:lpstr>
      <vt:lpstr>Arial</vt:lpstr>
      <vt:lpstr>Calibri</vt:lpstr>
      <vt:lpstr>DM Sans</vt:lpstr>
      <vt:lpstr>Gill Sans</vt:lpstr>
      <vt:lpstr>Gill Sans MT</vt:lpstr>
      <vt:lpstr>Helvetica Neue</vt:lpstr>
      <vt:lpstr>Lato</vt:lpstr>
      <vt:lpstr>Wingdings</vt:lpstr>
      <vt:lpstr>Title Slide</vt:lpstr>
      <vt:lpstr>Content Slides</vt:lpstr>
      <vt:lpstr>Feed the Future-only branded blank</vt:lpstr>
      <vt:lpstr>Closing Slide</vt:lpstr>
      <vt:lpstr>1_Content Slides</vt:lpstr>
      <vt:lpstr>PowerPoint Presentation</vt:lpstr>
      <vt:lpstr>Overview </vt:lpstr>
      <vt:lpstr>What is the smrfs project?</vt:lpstr>
      <vt:lpstr>Smrfs objectives</vt:lpstr>
      <vt:lpstr>SURVEY TOPIC AREAS </vt:lpstr>
      <vt:lpstr>Active survey countries</vt:lpstr>
      <vt:lpstr>Who we are</vt:lpstr>
      <vt:lpstr>Data Issue – parallel survey</vt:lpstr>
      <vt:lpstr>Data Issue – parallel survey:  possible solutions</vt:lpstr>
      <vt:lpstr>Options 1 and 2 (continued …)</vt:lpstr>
      <vt:lpstr>Rationale</vt:lpstr>
      <vt:lpstr>An approach to predict rental values for owner-occupied dwellings in the parallel survey</vt:lpstr>
      <vt:lpstr>SMRFS Data Analysis team Approach</vt:lpstr>
      <vt:lpstr>Predicting Rental Values Step by Step</vt:lpstr>
      <vt:lpstr>Additional Steps</vt:lpstr>
      <vt:lpstr>Additional steps (Continued…)</vt:lpstr>
      <vt:lpstr>Modeling to impute rental-values</vt:lpstr>
      <vt:lpstr>Cross Validation</vt:lpstr>
      <vt:lpstr>PowerPoint Presentation</vt:lpstr>
      <vt:lpstr>PowerPoint Presentation</vt:lpstr>
      <vt:lpstr>PowerPoint Presentation</vt:lpstr>
      <vt:lpstr>PowerPoint Presentation</vt:lpstr>
      <vt:lpstr>Machine Learning Algorithms: An Overview</vt:lpstr>
      <vt:lpstr>Model Selection Criteria</vt:lpstr>
      <vt:lpstr>Model Specification</vt:lpstr>
      <vt:lpstr>Model Selection</vt:lpstr>
      <vt:lpstr>Model Selection</vt:lpstr>
      <vt:lpstr>Model Selection</vt:lpstr>
      <vt:lpstr>Variable Importance</vt:lpstr>
      <vt:lpstr>PowerPoint Presentation</vt:lpstr>
      <vt:lpstr>Takeaways and Next Steps</vt:lpstr>
      <vt:lpstr>Next Steps</vt:lpstr>
      <vt:lpstr>References</vt:lpstr>
      <vt:lpstr>PowerPoint Presentation</vt:lpstr>
    </vt:vector>
  </TitlesOfParts>
  <Company>Rowe Design House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Miya Rowe</dc:creator>
  <cp:lastModifiedBy>Parr, James (CNTR)</cp:lastModifiedBy>
  <cp:revision>174</cp:revision>
  <cp:lastPrinted>2015-01-30T22:32:16Z</cp:lastPrinted>
  <dcterms:created xsi:type="dcterms:W3CDTF">2015-01-15T01:04:45Z</dcterms:created>
  <dcterms:modified xsi:type="dcterms:W3CDTF">2024-03-17T13:11:01Z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0x010100867A9717EACF5243B871986EF6ED1087</vt:lpwstr>
  </property>
  <property fmtid="{D5CDD505-2E9C-101B-9397-08002B2CF9AE}" pid="3" name="Order">
    <vt:r8>12800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